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19344"/>
            <a:ext cx="12187555" cy="955675"/>
          </a:xfrm>
          <a:custGeom>
            <a:avLst/>
            <a:gdLst/>
            <a:ahLst/>
            <a:cxnLst/>
            <a:rect l="l" t="t" r="r" b="b"/>
            <a:pathLst>
              <a:path w="12187555" h="955675">
                <a:moveTo>
                  <a:pt x="0" y="955547"/>
                </a:moveTo>
                <a:lnTo>
                  <a:pt x="12187428" y="955547"/>
                </a:lnTo>
                <a:lnTo>
                  <a:pt x="12187428" y="0"/>
                </a:lnTo>
                <a:lnTo>
                  <a:pt x="0" y="0"/>
                </a:lnTo>
                <a:lnTo>
                  <a:pt x="0" y="955547"/>
                </a:lnTo>
                <a:close/>
              </a:path>
            </a:pathLst>
          </a:custGeom>
          <a:solidFill>
            <a:srgbClr val="FFD2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70662" cy="556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2245" y="3444316"/>
            <a:ext cx="9887508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5187" y="1478026"/>
            <a:ext cx="10961624" cy="196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91442" y="6531987"/>
            <a:ext cx="253365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3.png" /><Relationship Id="rId5" Type="http://schemas.openxmlformats.org/officeDocument/2006/relationships/image" Target="../media/image32.png" /><Relationship Id="rId4" Type="http://schemas.openxmlformats.org/officeDocument/2006/relationships/image" Target="../media/image31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 /><Relationship Id="rId3" Type="http://schemas.openxmlformats.org/officeDocument/2006/relationships/image" Target="../media/image36.png" /><Relationship Id="rId7" Type="http://schemas.openxmlformats.org/officeDocument/2006/relationships/image" Target="../media/image40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9.png" /><Relationship Id="rId11" Type="http://schemas.openxmlformats.org/officeDocument/2006/relationships/image" Target="../media/image44.png" /><Relationship Id="rId5" Type="http://schemas.openxmlformats.org/officeDocument/2006/relationships/image" Target="../media/image38.png" /><Relationship Id="rId10" Type="http://schemas.openxmlformats.org/officeDocument/2006/relationships/image" Target="../media/image43.png" /><Relationship Id="rId4" Type="http://schemas.openxmlformats.org/officeDocument/2006/relationships/image" Target="../media/image37.png" /><Relationship Id="rId9" Type="http://schemas.openxmlformats.org/officeDocument/2006/relationships/image" Target="../media/image42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8.png" /><Relationship Id="rId5" Type="http://schemas.openxmlformats.org/officeDocument/2006/relationships/image" Target="../media/image48.png" /><Relationship Id="rId4" Type="http://schemas.openxmlformats.org/officeDocument/2006/relationships/image" Target="../media/image47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2.png" /><Relationship Id="rId5" Type="http://schemas.openxmlformats.org/officeDocument/2006/relationships/image" Target="../media/image51.png" /><Relationship Id="rId4" Type="http://schemas.openxmlformats.org/officeDocument/2006/relationships/image" Target="../media/image50.pn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.png" /><Relationship Id="rId7" Type="http://schemas.openxmlformats.org/officeDocument/2006/relationships/image" Target="../media/image16.pn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15.png" /><Relationship Id="rId5" Type="http://schemas.openxmlformats.org/officeDocument/2006/relationships/image" Target="../media/image14.jpg" /><Relationship Id="rId10" Type="http://schemas.openxmlformats.org/officeDocument/2006/relationships/image" Target="../media/image19.jpg" /><Relationship Id="rId4" Type="http://schemas.openxmlformats.org/officeDocument/2006/relationships/image" Target="../media/image13.jpg" /><Relationship Id="rId9" Type="http://schemas.openxmlformats.org/officeDocument/2006/relationships/image" Target="../media/image1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9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7" Type="http://schemas.openxmlformats.org/officeDocument/2006/relationships/image" Target="../media/image26.jp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25.jpg" /><Relationship Id="rId5" Type="http://schemas.openxmlformats.org/officeDocument/2006/relationships/image" Target="../media/image24.png" /><Relationship Id="rId4" Type="http://schemas.openxmlformats.org/officeDocument/2006/relationships/image" Target="../media/image23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68" y="5446267"/>
            <a:ext cx="700278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spc="-5">
                <a:latin typeface="Century Gothic"/>
                <a:cs typeface="Century Gothic"/>
              </a:rPr>
              <a:t>Porta-voz</a:t>
            </a:r>
            <a:r>
              <a:rPr lang="en-US" sz="2800" spc="-5">
                <a:latin typeface="Century Gothic"/>
                <a:cs typeface="Century Gothic"/>
              </a:rPr>
              <a:t>: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9163"/>
            <a:ext cx="12192000" cy="893444"/>
          </a:xfrm>
          <a:custGeom>
            <a:avLst/>
            <a:gdLst/>
            <a:ahLst/>
            <a:cxnLst/>
            <a:rect l="l" t="t" r="r" b="b"/>
            <a:pathLst>
              <a:path w="12192000" h="893444">
                <a:moveTo>
                  <a:pt x="0" y="893064"/>
                </a:moveTo>
                <a:lnTo>
                  <a:pt x="12192000" y="893064"/>
                </a:lnTo>
                <a:lnTo>
                  <a:pt x="12192000" y="0"/>
                </a:lnTo>
                <a:lnTo>
                  <a:pt x="0" y="0"/>
                </a:lnTo>
                <a:lnTo>
                  <a:pt x="0" y="893064"/>
                </a:lnTo>
                <a:close/>
              </a:path>
            </a:pathLst>
          </a:custGeom>
          <a:solidFill>
            <a:srgbClr val="FFD2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168" y="409097"/>
            <a:ext cx="117005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5"/>
              </a:spcBef>
            </a:pPr>
            <a:r>
              <a:rPr lang="pt-BR" sz="2600">
                <a:latin typeface="Century Gothic"/>
                <a:cs typeface="Century Gothic"/>
              </a:rPr>
              <a:t>Criação de múltiplas estações de trabalho através de um computador</a:t>
            </a:r>
            <a:endParaRPr sz="26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00131" y="1202436"/>
            <a:ext cx="1712976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8370"/>
            <a:ext cx="10189924" cy="456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spc="-10"/>
              <a:t>O custo ao usar duas estações de trabalho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9616440" y="5477255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05216" y="5477255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300227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8867" y="5477255"/>
            <a:ext cx="2433955" cy="0"/>
          </a:xfrm>
          <a:custGeom>
            <a:avLst/>
            <a:gdLst/>
            <a:ahLst/>
            <a:cxnLst/>
            <a:rect l="l" t="t" r="r" b="b"/>
            <a:pathLst>
              <a:path w="2433954">
                <a:moveTo>
                  <a:pt x="0" y="0"/>
                </a:moveTo>
                <a:lnTo>
                  <a:pt x="243382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7644" y="5477255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300228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972" y="5477255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30">
                <a:moveTo>
                  <a:pt x="0" y="0"/>
                </a:moveTo>
                <a:lnTo>
                  <a:pt x="1217676" y="0"/>
                </a:lnTo>
              </a:path>
            </a:pathLst>
          </a:custGeom>
          <a:ln w="914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16440" y="5036820"/>
            <a:ext cx="1216660" cy="0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15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05216" y="5036820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300227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8867" y="5036820"/>
            <a:ext cx="2433955" cy="0"/>
          </a:xfrm>
          <a:custGeom>
            <a:avLst/>
            <a:gdLst/>
            <a:ahLst/>
            <a:cxnLst/>
            <a:rect l="l" t="t" r="r" b="b"/>
            <a:pathLst>
              <a:path w="2433954">
                <a:moveTo>
                  <a:pt x="0" y="0"/>
                </a:moveTo>
                <a:lnTo>
                  <a:pt x="24338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7644" y="5036820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3002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8972" y="5036820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30">
                <a:moveTo>
                  <a:pt x="0" y="0"/>
                </a:moveTo>
                <a:lnTo>
                  <a:pt x="12176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05216" y="4596384"/>
            <a:ext cx="2627630" cy="0"/>
          </a:xfrm>
          <a:custGeom>
            <a:avLst/>
            <a:gdLst/>
            <a:ahLst/>
            <a:cxnLst/>
            <a:rect l="l" t="t" r="r" b="b"/>
            <a:pathLst>
              <a:path w="2627629">
                <a:moveTo>
                  <a:pt x="0" y="0"/>
                </a:moveTo>
                <a:lnTo>
                  <a:pt x="26273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8867" y="4596384"/>
            <a:ext cx="2433955" cy="0"/>
          </a:xfrm>
          <a:custGeom>
            <a:avLst/>
            <a:gdLst/>
            <a:ahLst/>
            <a:cxnLst/>
            <a:rect l="l" t="t" r="r" b="b"/>
            <a:pathLst>
              <a:path w="2433954">
                <a:moveTo>
                  <a:pt x="0" y="0"/>
                </a:moveTo>
                <a:lnTo>
                  <a:pt x="24338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47644" y="4596384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3002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8972" y="4596384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30">
                <a:moveTo>
                  <a:pt x="0" y="0"/>
                </a:moveTo>
                <a:lnTo>
                  <a:pt x="12176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58867" y="4155947"/>
            <a:ext cx="6174105" cy="0"/>
          </a:xfrm>
          <a:custGeom>
            <a:avLst/>
            <a:gdLst/>
            <a:ahLst/>
            <a:cxnLst/>
            <a:rect l="l" t="t" r="r" b="b"/>
            <a:pathLst>
              <a:path w="6174105">
                <a:moveTo>
                  <a:pt x="0" y="0"/>
                </a:moveTo>
                <a:lnTo>
                  <a:pt x="617372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7644" y="4155947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30022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8972" y="4155947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30">
                <a:moveTo>
                  <a:pt x="0" y="0"/>
                </a:moveTo>
                <a:lnTo>
                  <a:pt x="12176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7644" y="3715511"/>
            <a:ext cx="7585075" cy="0"/>
          </a:xfrm>
          <a:custGeom>
            <a:avLst/>
            <a:gdLst/>
            <a:ahLst/>
            <a:cxnLst/>
            <a:rect l="l" t="t" r="r" b="b"/>
            <a:pathLst>
              <a:path w="7585075">
                <a:moveTo>
                  <a:pt x="0" y="0"/>
                </a:moveTo>
                <a:lnTo>
                  <a:pt x="75849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8972" y="3715511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30">
                <a:moveTo>
                  <a:pt x="0" y="0"/>
                </a:moveTo>
                <a:lnTo>
                  <a:pt x="12176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7644" y="3275076"/>
            <a:ext cx="7585075" cy="0"/>
          </a:xfrm>
          <a:custGeom>
            <a:avLst/>
            <a:gdLst/>
            <a:ahLst/>
            <a:cxnLst/>
            <a:rect l="l" t="t" r="r" b="b"/>
            <a:pathLst>
              <a:path w="7585075">
                <a:moveTo>
                  <a:pt x="0" y="0"/>
                </a:moveTo>
                <a:lnTo>
                  <a:pt x="75849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8972" y="3275076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30">
                <a:moveTo>
                  <a:pt x="0" y="0"/>
                </a:moveTo>
                <a:lnTo>
                  <a:pt x="12176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47644" y="2833116"/>
            <a:ext cx="7585075" cy="0"/>
          </a:xfrm>
          <a:custGeom>
            <a:avLst/>
            <a:gdLst/>
            <a:ahLst/>
            <a:cxnLst/>
            <a:rect l="l" t="t" r="r" b="b"/>
            <a:pathLst>
              <a:path w="7585075">
                <a:moveTo>
                  <a:pt x="0" y="0"/>
                </a:moveTo>
                <a:lnTo>
                  <a:pt x="75849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8972" y="2833116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30">
                <a:moveTo>
                  <a:pt x="0" y="0"/>
                </a:moveTo>
                <a:lnTo>
                  <a:pt x="12176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7644" y="2392679"/>
            <a:ext cx="7585075" cy="0"/>
          </a:xfrm>
          <a:custGeom>
            <a:avLst/>
            <a:gdLst/>
            <a:ahLst/>
            <a:cxnLst/>
            <a:rect l="l" t="t" r="r" b="b"/>
            <a:pathLst>
              <a:path w="7585075">
                <a:moveTo>
                  <a:pt x="0" y="0"/>
                </a:moveTo>
                <a:lnTo>
                  <a:pt x="758494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8972" y="2392679"/>
            <a:ext cx="1217930" cy="0"/>
          </a:xfrm>
          <a:custGeom>
            <a:avLst/>
            <a:gdLst/>
            <a:ahLst/>
            <a:cxnLst/>
            <a:rect l="l" t="t" r="r" b="b"/>
            <a:pathLst>
              <a:path w="1217930">
                <a:moveTo>
                  <a:pt x="0" y="0"/>
                </a:moveTo>
                <a:lnTo>
                  <a:pt x="1217676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8972" y="1952244"/>
            <a:ext cx="9913620" cy="0"/>
          </a:xfrm>
          <a:custGeom>
            <a:avLst/>
            <a:gdLst/>
            <a:ahLst/>
            <a:cxnLst/>
            <a:rect l="l" t="t" r="r" b="b"/>
            <a:pathLst>
              <a:path w="9913620">
                <a:moveTo>
                  <a:pt x="0" y="0"/>
                </a:moveTo>
                <a:lnTo>
                  <a:pt x="99136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36648" y="2304288"/>
            <a:ext cx="1111250" cy="3615054"/>
          </a:xfrm>
          <a:custGeom>
            <a:avLst/>
            <a:gdLst/>
            <a:ahLst/>
            <a:cxnLst/>
            <a:rect l="l" t="t" r="r" b="b"/>
            <a:pathLst>
              <a:path w="1111250" h="3615054">
                <a:moveTo>
                  <a:pt x="1110995" y="0"/>
                </a:moveTo>
                <a:lnTo>
                  <a:pt x="0" y="0"/>
                </a:lnTo>
                <a:lnTo>
                  <a:pt x="0" y="3614928"/>
                </a:lnTo>
                <a:lnTo>
                  <a:pt x="1110995" y="3614928"/>
                </a:lnTo>
                <a:lnTo>
                  <a:pt x="111099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2695" y="4277867"/>
            <a:ext cx="1112520" cy="1641475"/>
          </a:xfrm>
          <a:custGeom>
            <a:avLst/>
            <a:gdLst/>
            <a:ahLst/>
            <a:cxnLst/>
            <a:rect l="l" t="t" r="r" b="b"/>
            <a:pathLst>
              <a:path w="1112520" h="1641475">
                <a:moveTo>
                  <a:pt x="1112520" y="0"/>
                </a:moveTo>
                <a:lnTo>
                  <a:pt x="0" y="0"/>
                </a:lnTo>
                <a:lnTo>
                  <a:pt x="0" y="1641348"/>
                </a:lnTo>
                <a:lnTo>
                  <a:pt x="1112520" y="1641348"/>
                </a:lnTo>
                <a:lnTo>
                  <a:pt x="111252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47871" y="3736847"/>
            <a:ext cx="1111250" cy="2182495"/>
          </a:xfrm>
          <a:custGeom>
            <a:avLst/>
            <a:gdLst/>
            <a:ahLst/>
            <a:cxnLst/>
            <a:rect l="l" t="t" r="r" b="b"/>
            <a:pathLst>
              <a:path w="1111250" h="2182495">
                <a:moveTo>
                  <a:pt x="1110995" y="0"/>
                </a:moveTo>
                <a:lnTo>
                  <a:pt x="0" y="0"/>
                </a:lnTo>
                <a:lnTo>
                  <a:pt x="0" y="2182367"/>
                </a:lnTo>
                <a:lnTo>
                  <a:pt x="1110995" y="2182367"/>
                </a:lnTo>
                <a:lnTo>
                  <a:pt x="111099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05443" y="5010911"/>
            <a:ext cx="1111250" cy="908685"/>
          </a:xfrm>
          <a:custGeom>
            <a:avLst/>
            <a:gdLst/>
            <a:ahLst/>
            <a:cxnLst/>
            <a:rect l="l" t="t" r="r" b="b"/>
            <a:pathLst>
              <a:path w="1111250" h="908685">
                <a:moveTo>
                  <a:pt x="1110996" y="0"/>
                </a:moveTo>
                <a:lnTo>
                  <a:pt x="0" y="0"/>
                </a:lnTo>
                <a:lnTo>
                  <a:pt x="0" y="908304"/>
                </a:lnTo>
                <a:lnTo>
                  <a:pt x="1110996" y="908304"/>
                </a:lnTo>
                <a:lnTo>
                  <a:pt x="111099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8972" y="5919215"/>
            <a:ext cx="9913620" cy="0"/>
          </a:xfrm>
          <a:custGeom>
            <a:avLst/>
            <a:gdLst/>
            <a:ahLst/>
            <a:cxnLst/>
            <a:rect l="l" t="t" r="r" b="b"/>
            <a:pathLst>
              <a:path w="9913620">
                <a:moveTo>
                  <a:pt x="0" y="0"/>
                </a:moveTo>
                <a:lnTo>
                  <a:pt x="991362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448560" y="2049271"/>
            <a:ext cx="487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82</a:t>
            </a:r>
            <a:r>
              <a:rPr sz="1200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05878" y="4022547"/>
            <a:ext cx="4876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37</a:t>
            </a:r>
            <a:r>
              <a:rPr sz="1200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220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60038" y="3481832"/>
            <a:ext cx="487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49</a:t>
            </a:r>
            <a:r>
              <a:rPr sz="1200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500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17609" y="4754702"/>
            <a:ext cx="4876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20</a:t>
            </a:r>
            <a:r>
              <a:rPr sz="1200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610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3072" y="4923282"/>
            <a:ext cx="490220" cy="1090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20</a:t>
            </a:r>
            <a:r>
              <a:rPr sz="1200" spc="-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10</a:t>
            </a:r>
            <a:r>
              <a:rPr sz="1200" spc="-8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3072" y="4482465"/>
            <a:ext cx="4895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30</a:t>
            </a:r>
            <a:r>
              <a:rPr sz="12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3072" y="4041775"/>
            <a:ext cx="4895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40</a:t>
            </a:r>
            <a:r>
              <a:rPr sz="12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3072" y="3600399"/>
            <a:ext cx="489584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50</a:t>
            </a:r>
            <a:r>
              <a:rPr sz="1200" spc="-6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3072" y="3160014"/>
            <a:ext cx="4895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60</a:t>
            </a:r>
            <a:r>
              <a:rPr sz="12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3072" y="2719196"/>
            <a:ext cx="4895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70</a:t>
            </a:r>
            <a:r>
              <a:rPr sz="12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3072" y="2278507"/>
            <a:ext cx="4895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80</a:t>
            </a:r>
            <a:r>
              <a:rPr sz="12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3072" y="1837690"/>
            <a:ext cx="4895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90</a:t>
            </a:r>
            <a:r>
              <a:rPr sz="12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48560" y="6005576"/>
            <a:ext cx="106006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585858"/>
                </a:solidFill>
                <a:latin typeface="Century Gothic"/>
                <a:cs typeface="Century Gothic"/>
              </a:rPr>
              <a:t>Hardware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25155" y="6005576"/>
            <a:ext cx="11112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Software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48759" y="1478661"/>
            <a:ext cx="3108325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pt-BR" sz="1850">
                <a:solidFill>
                  <a:srgbClr val="585858"/>
                </a:solidFill>
                <a:latin typeface="Century Gothic"/>
                <a:cs typeface="Century Gothic"/>
              </a:rPr>
              <a:t>Custo vitalício</a:t>
            </a:r>
            <a:endParaRPr sz="1850" dirty="0">
              <a:latin typeface="Century Gothic"/>
              <a:cs typeface="Century Gothic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995928" y="6388608"/>
            <a:ext cx="108585" cy="109855"/>
          </a:xfrm>
          <a:custGeom>
            <a:avLst/>
            <a:gdLst/>
            <a:ahLst/>
            <a:cxnLst/>
            <a:rect l="l" t="t" r="r" b="b"/>
            <a:pathLst>
              <a:path w="108585" h="109854">
                <a:moveTo>
                  <a:pt x="0" y="109727"/>
                </a:moveTo>
                <a:lnTo>
                  <a:pt x="108203" y="109727"/>
                </a:lnTo>
                <a:lnTo>
                  <a:pt x="108203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141978" y="6303365"/>
            <a:ext cx="20904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1600" spc="-5">
                <a:solidFill>
                  <a:srgbClr val="585858"/>
                </a:solidFill>
                <a:latin typeface="Century Gothic"/>
                <a:cs typeface="Century Gothic"/>
              </a:rPr>
              <a:t>Plano padrão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489191" y="6388608"/>
            <a:ext cx="109855" cy="109855"/>
          </a:xfrm>
          <a:custGeom>
            <a:avLst/>
            <a:gdLst/>
            <a:ahLst/>
            <a:cxnLst/>
            <a:rect l="l" t="t" r="r" b="b"/>
            <a:pathLst>
              <a:path w="109854" h="109854">
                <a:moveTo>
                  <a:pt x="0" y="109727"/>
                </a:moveTo>
                <a:lnTo>
                  <a:pt x="109728" y="109727"/>
                </a:lnTo>
                <a:lnTo>
                  <a:pt x="109728" y="0"/>
                </a:lnTo>
                <a:lnTo>
                  <a:pt x="0" y="0"/>
                </a:lnTo>
                <a:lnTo>
                  <a:pt x="0" y="109727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635877" y="6303365"/>
            <a:ext cx="6559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10" dirty="0">
                <a:solidFill>
                  <a:srgbClr val="585858"/>
                </a:solidFill>
                <a:latin typeface="Century Gothic"/>
                <a:cs typeface="Century Gothic"/>
              </a:rPr>
              <a:t>ASTER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8475091" y="3885387"/>
            <a:ext cx="11925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spc="-5">
                <a:solidFill>
                  <a:srgbClr val="FF0000"/>
                </a:solidFill>
                <a:latin typeface="Century Gothic"/>
                <a:cs typeface="Century Gothic"/>
              </a:rPr>
              <a:t>Economia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831706" y="4160266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entury Gothic"/>
                <a:cs typeface="Century Gothic"/>
              </a:rPr>
              <a:t>45%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65397" y="2551303"/>
            <a:ext cx="11918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marR="5080" indent="-356870">
              <a:lnSpc>
                <a:spcPct val="100000"/>
              </a:lnSpc>
              <a:spcBef>
                <a:spcPts val="100"/>
              </a:spcBef>
            </a:pPr>
            <a:r>
              <a:rPr lang="pt-BR" sz="1800" b="1">
                <a:solidFill>
                  <a:srgbClr val="FF0000"/>
                </a:solidFill>
                <a:latin typeface="Century Gothic"/>
                <a:cs typeface="Century Gothic"/>
              </a:rPr>
              <a:t>Economia</a:t>
            </a:r>
            <a:r>
              <a:rPr sz="1800" b="1" spc="-5">
                <a:solidFill>
                  <a:srgbClr val="FF0000"/>
                </a:solidFill>
                <a:latin typeface="Century Gothic"/>
                <a:cs typeface="Century Gothic"/>
              </a:rPr>
              <a:t>  </a:t>
            </a:r>
            <a:r>
              <a:rPr sz="1800" b="1" dirty="0">
                <a:solidFill>
                  <a:srgbClr val="FF0000"/>
                </a:solidFill>
                <a:latin typeface="Century Gothic"/>
                <a:cs typeface="Century Gothic"/>
              </a:rPr>
              <a:t>40%</a:t>
            </a:r>
            <a:endParaRPr sz="1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5904" cy="562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64084"/>
            <a:ext cx="1185247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/>
              <a:t>Os custos durante a montagem da estação de trabalho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1470660" y="5494020"/>
            <a:ext cx="9933940" cy="0"/>
          </a:xfrm>
          <a:custGeom>
            <a:avLst/>
            <a:gdLst/>
            <a:ahLst/>
            <a:cxnLst/>
            <a:rect l="l" t="t" r="r" b="b"/>
            <a:pathLst>
              <a:path w="9933940">
                <a:moveTo>
                  <a:pt x="0" y="0"/>
                </a:moveTo>
                <a:lnTo>
                  <a:pt x="99334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0660" y="3401567"/>
            <a:ext cx="9933940" cy="0"/>
          </a:xfrm>
          <a:custGeom>
            <a:avLst/>
            <a:gdLst/>
            <a:ahLst/>
            <a:cxnLst/>
            <a:rect l="l" t="t" r="r" b="b"/>
            <a:pathLst>
              <a:path w="9933940">
                <a:moveTo>
                  <a:pt x="0" y="0"/>
                </a:moveTo>
                <a:lnTo>
                  <a:pt x="99334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0660" y="2703576"/>
            <a:ext cx="9933940" cy="0"/>
          </a:xfrm>
          <a:custGeom>
            <a:avLst/>
            <a:gdLst/>
            <a:ahLst/>
            <a:cxnLst/>
            <a:rect l="l" t="t" r="r" b="b"/>
            <a:pathLst>
              <a:path w="9933940">
                <a:moveTo>
                  <a:pt x="0" y="0"/>
                </a:moveTo>
                <a:lnTo>
                  <a:pt x="99334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0660" y="2005583"/>
            <a:ext cx="9933940" cy="0"/>
          </a:xfrm>
          <a:custGeom>
            <a:avLst/>
            <a:gdLst/>
            <a:ahLst/>
            <a:cxnLst/>
            <a:rect l="l" t="t" r="r" b="b"/>
            <a:pathLst>
              <a:path w="9933940">
                <a:moveTo>
                  <a:pt x="0" y="0"/>
                </a:moveTo>
                <a:lnTo>
                  <a:pt x="99334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0660" y="1309116"/>
            <a:ext cx="9933940" cy="0"/>
          </a:xfrm>
          <a:custGeom>
            <a:avLst/>
            <a:gdLst/>
            <a:ahLst/>
            <a:cxnLst/>
            <a:rect l="l" t="t" r="r" b="b"/>
            <a:pathLst>
              <a:path w="9933940">
                <a:moveTo>
                  <a:pt x="0" y="0"/>
                </a:moveTo>
                <a:lnTo>
                  <a:pt x="99334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0660" y="6192011"/>
            <a:ext cx="9933940" cy="0"/>
          </a:xfrm>
          <a:custGeom>
            <a:avLst/>
            <a:gdLst/>
            <a:ahLst/>
            <a:cxnLst/>
            <a:rect l="l" t="t" r="r" b="b"/>
            <a:pathLst>
              <a:path w="9933940">
                <a:moveTo>
                  <a:pt x="0" y="0"/>
                </a:moveTo>
                <a:lnTo>
                  <a:pt x="99334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4476" y="2033777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95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1616" y="1996820"/>
            <a:ext cx="73152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6679" y="1996820"/>
            <a:ext cx="73152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73267" y="1996820"/>
            <a:ext cx="73152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28331" y="1996820"/>
            <a:ext cx="73151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83395" y="1996820"/>
            <a:ext cx="73151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38459" y="1996820"/>
            <a:ext cx="73152" cy="7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98954" y="3746753"/>
            <a:ext cx="8277225" cy="1160145"/>
          </a:xfrm>
          <a:custGeom>
            <a:avLst/>
            <a:gdLst/>
            <a:ahLst/>
            <a:cxnLst/>
            <a:rect l="l" t="t" r="r" b="b"/>
            <a:pathLst>
              <a:path w="8277225" h="1160145">
                <a:moveTo>
                  <a:pt x="0" y="0"/>
                </a:moveTo>
                <a:lnTo>
                  <a:pt x="1655063" y="664464"/>
                </a:lnTo>
                <a:lnTo>
                  <a:pt x="3310128" y="914400"/>
                </a:lnTo>
                <a:lnTo>
                  <a:pt x="4965192" y="1022604"/>
                </a:lnTo>
                <a:lnTo>
                  <a:pt x="6621780" y="1104900"/>
                </a:lnTo>
                <a:lnTo>
                  <a:pt x="8276844" y="1159764"/>
                </a:lnTo>
              </a:path>
            </a:pathLst>
          </a:custGeom>
          <a:ln w="2895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66188" y="371436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32004" y="0"/>
                </a:moveTo>
                <a:lnTo>
                  <a:pt x="19556" y="2500"/>
                </a:lnTo>
                <a:lnTo>
                  <a:pt x="9382" y="9334"/>
                </a:lnTo>
                <a:lnTo>
                  <a:pt x="2518" y="19502"/>
                </a:lnTo>
                <a:lnTo>
                  <a:pt x="0" y="32003"/>
                </a:lnTo>
                <a:lnTo>
                  <a:pt x="2518" y="44451"/>
                </a:lnTo>
                <a:lnTo>
                  <a:pt x="9382" y="54625"/>
                </a:lnTo>
                <a:lnTo>
                  <a:pt x="19556" y="61489"/>
                </a:lnTo>
                <a:lnTo>
                  <a:pt x="32004" y="64007"/>
                </a:lnTo>
                <a:lnTo>
                  <a:pt x="44451" y="61489"/>
                </a:lnTo>
                <a:lnTo>
                  <a:pt x="54625" y="54625"/>
                </a:lnTo>
                <a:lnTo>
                  <a:pt x="61489" y="44451"/>
                </a:lnTo>
                <a:lnTo>
                  <a:pt x="64007" y="32003"/>
                </a:lnTo>
                <a:lnTo>
                  <a:pt x="61489" y="19502"/>
                </a:lnTo>
                <a:lnTo>
                  <a:pt x="54625" y="9334"/>
                </a:lnTo>
                <a:lnTo>
                  <a:pt x="44451" y="2500"/>
                </a:lnTo>
                <a:lnTo>
                  <a:pt x="320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66188" y="3714369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7" y="32003"/>
                </a:move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4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lnTo>
                  <a:pt x="2518" y="19502"/>
                </a:lnTo>
                <a:lnTo>
                  <a:pt x="9382" y="9334"/>
                </a:lnTo>
                <a:lnTo>
                  <a:pt x="19556" y="2500"/>
                </a:lnTo>
                <a:lnTo>
                  <a:pt x="32004" y="0"/>
                </a:lnTo>
                <a:lnTo>
                  <a:pt x="44451" y="2500"/>
                </a:lnTo>
                <a:lnTo>
                  <a:pt x="54625" y="9334"/>
                </a:lnTo>
                <a:lnTo>
                  <a:pt x="61489" y="19502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21252" y="4378833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32003" y="0"/>
                </a:moveTo>
                <a:lnTo>
                  <a:pt x="19556" y="2500"/>
                </a:lnTo>
                <a:lnTo>
                  <a:pt x="9382" y="9334"/>
                </a:lnTo>
                <a:lnTo>
                  <a:pt x="2518" y="19502"/>
                </a:lnTo>
                <a:lnTo>
                  <a:pt x="0" y="32004"/>
                </a:lnTo>
                <a:lnTo>
                  <a:pt x="2518" y="44451"/>
                </a:lnTo>
                <a:lnTo>
                  <a:pt x="9382" y="54625"/>
                </a:lnTo>
                <a:lnTo>
                  <a:pt x="19556" y="61489"/>
                </a:lnTo>
                <a:lnTo>
                  <a:pt x="32003" y="64008"/>
                </a:lnTo>
                <a:lnTo>
                  <a:pt x="44451" y="61489"/>
                </a:lnTo>
                <a:lnTo>
                  <a:pt x="54625" y="54625"/>
                </a:lnTo>
                <a:lnTo>
                  <a:pt x="61489" y="44451"/>
                </a:lnTo>
                <a:lnTo>
                  <a:pt x="64008" y="32004"/>
                </a:lnTo>
                <a:lnTo>
                  <a:pt x="61489" y="19502"/>
                </a:lnTo>
                <a:lnTo>
                  <a:pt x="54625" y="9334"/>
                </a:lnTo>
                <a:lnTo>
                  <a:pt x="44451" y="2500"/>
                </a:lnTo>
                <a:lnTo>
                  <a:pt x="320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21252" y="4378833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32004"/>
                </a:move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3" y="64008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4"/>
                </a:lnTo>
                <a:lnTo>
                  <a:pt x="2518" y="19502"/>
                </a:lnTo>
                <a:lnTo>
                  <a:pt x="9382" y="9334"/>
                </a:lnTo>
                <a:lnTo>
                  <a:pt x="19556" y="2500"/>
                </a:lnTo>
                <a:lnTo>
                  <a:pt x="32003" y="0"/>
                </a:lnTo>
                <a:lnTo>
                  <a:pt x="44451" y="2500"/>
                </a:lnTo>
                <a:lnTo>
                  <a:pt x="54625" y="9334"/>
                </a:lnTo>
                <a:lnTo>
                  <a:pt x="61489" y="19502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77840" y="463029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32004" y="0"/>
                </a:moveTo>
                <a:lnTo>
                  <a:pt x="19556" y="2500"/>
                </a:lnTo>
                <a:lnTo>
                  <a:pt x="9382" y="9334"/>
                </a:lnTo>
                <a:lnTo>
                  <a:pt x="2518" y="19502"/>
                </a:lnTo>
                <a:lnTo>
                  <a:pt x="0" y="32003"/>
                </a:lnTo>
                <a:lnTo>
                  <a:pt x="2518" y="44451"/>
                </a:lnTo>
                <a:lnTo>
                  <a:pt x="9382" y="54625"/>
                </a:lnTo>
                <a:lnTo>
                  <a:pt x="19556" y="61489"/>
                </a:lnTo>
                <a:lnTo>
                  <a:pt x="32004" y="64007"/>
                </a:lnTo>
                <a:lnTo>
                  <a:pt x="44451" y="61489"/>
                </a:lnTo>
                <a:lnTo>
                  <a:pt x="54625" y="54625"/>
                </a:lnTo>
                <a:lnTo>
                  <a:pt x="61489" y="44451"/>
                </a:lnTo>
                <a:lnTo>
                  <a:pt x="64008" y="32003"/>
                </a:lnTo>
                <a:lnTo>
                  <a:pt x="61489" y="19502"/>
                </a:lnTo>
                <a:lnTo>
                  <a:pt x="54625" y="9334"/>
                </a:lnTo>
                <a:lnTo>
                  <a:pt x="44451" y="2500"/>
                </a:lnTo>
                <a:lnTo>
                  <a:pt x="3200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77840" y="463029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08" y="32003"/>
                </a:move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4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lnTo>
                  <a:pt x="2518" y="19502"/>
                </a:lnTo>
                <a:lnTo>
                  <a:pt x="9382" y="9334"/>
                </a:lnTo>
                <a:lnTo>
                  <a:pt x="19556" y="2500"/>
                </a:lnTo>
                <a:lnTo>
                  <a:pt x="32004" y="0"/>
                </a:lnTo>
                <a:lnTo>
                  <a:pt x="44451" y="2500"/>
                </a:lnTo>
                <a:lnTo>
                  <a:pt x="54625" y="9334"/>
                </a:lnTo>
                <a:lnTo>
                  <a:pt x="61489" y="19502"/>
                </a:lnTo>
                <a:lnTo>
                  <a:pt x="64008" y="32003"/>
                </a:lnTo>
                <a:close/>
              </a:path>
            </a:pathLst>
          </a:custGeom>
          <a:ln w="9143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2904" y="473849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32003" y="0"/>
                </a:moveTo>
                <a:lnTo>
                  <a:pt x="19556" y="2500"/>
                </a:lnTo>
                <a:lnTo>
                  <a:pt x="9382" y="9334"/>
                </a:lnTo>
                <a:lnTo>
                  <a:pt x="2518" y="19502"/>
                </a:lnTo>
                <a:lnTo>
                  <a:pt x="0" y="32003"/>
                </a:lnTo>
                <a:lnTo>
                  <a:pt x="2518" y="44451"/>
                </a:lnTo>
                <a:lnTo>
                  <a:pt x="9382" y="54625"/>
                </a:lnTo>
                <a:lnTo>
                  <a:pt x="19556" y="61489"/>
                </a:lnTo>
                <a:lnTo>
                  <a:pt x="32003" y="64007"/>
                </a:lnTo>
                <a:lnTo>
                  <a:pt x="44451" y="61489"/>
                </a:lnTo>
                <a:lnTo>
                  <a:pt x="54625" y="54625"/>
                </a:lnTo>
                <a:lnTo>
                  <a:pt x="61489" y="44451"/>
                </a:lnTo>
                <a:lnTo>
                  <a:pt x="64007" y="32003"/>
                </a:lnTo>
                <a:lnTo>
                  <a:pt x="61489" y="19502"/>
                </a:lnTo>
                <a:lnTo>
                  <a:pt x="54625" y="9334"/>
                </a:lnTo>
                <a:lnTo>
                  <a:pt x="44451" y="2500"/>
                </a:lnTo>
                <a:lnTo>
                  <a:pt x="320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32904" y="4738496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32003"/>
                </a:move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3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lnTo>
                  <a:pt x="2518" y="19502"/>
                </a:lnTo>
                <a:lnTo>
                  <a:pt x="9382" y="9334"/>
                </a:lnTo>
                <a:lnTo>
                  <a:pt x="19556" y="2500"/>
                </a:lnTo>
                <a:lnTo>
                  <a:pt x="32003" y="0"/>
                </a:lnTo>
                <a:lnTo>
                  <a:pt x="44451" y="2500"/>
                </a:lnTo>
                <a:lnTo>
                  <a:pt x="54625" y="9334"/>
                </a:lnTo>
                <a:lnTo>
                  <a:pt x="61489" y="19502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87968" y="482079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32003" y="0"/>
                </a:moveTo>
                <a:lnTo>
                  <a:pt x="19556" y="2500"/>
                </a:lnTo>
                <a:lnTo>
                  <a:pt x="9382" y="9334"/>
                </a:lnTo>
                <a:lnTo>
                  <a:pt x="2518" y="19502"/>
                </a:lnTo>
                <a:lnTo>
                  <a:pt x="0" y="32003"/>
                </a:lnTo>
                <a:lnTo>
                  <a:pt x="2518" y="44451"/>
                </a:lnTo>
                <a:lnTo>
                  <a:pt x="9382" y="54625"/>
                </a:lnTo>
                <a:lnTo>
                  <a:pt x="19556" y="61489"/>
                </a:lnTo>
                <a:lnTo>
                  <a:pt x="32003" y="64007"/>
                </a:lnTo>
                <a:lnTo>
                  <a:pt x="44451" y="61489"/>
                </a:lnTo>
                <a:lnTo>
                  <a:pt x="54625" y="54625"/>
                </a:lnTo>
                <a:lnTo>
                  <a:pt x="61489" y="44451"/>
                </a:lnTo>
                <a:lnTo>
                  <a:pt x="64007" y="32003"/>
                </a:lnTo>
                <a:lnTo>
                  <a:pt x="61489" y="19502"/>
                </a:lnTo>
                <a:lnTo>
                  <a:pt x="54625" y="9334"/>
                </a:lnTo>
                <a:lnTo>
                  <a:pt x="44451" y="2500"/>
                </a:lnTo>
                <a:lnTo>
                  <a:pt x="320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87968" y="4820792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7" y="32003"/>
                </a:move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3" y="64007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3"/>
                </a:lnTo>
                <a:lnTo>
                  <a:pt x="2518" y="19502"/>
                </a:lnTo>
                <a:lnTo>
                  <a:pt x="9382" y="9334"/>
                </a:lnTo>
                <a:lnTo>
                  <a:pt x="19556" y="2500"/>
                </a:lnTo>
                <a:lnTo>
                  <a:pt x="32003" y="0"/>
                </a:lnTo>
                <a:lnTo>
                  <a:pt x="44451" y="2500"/>
                </a:lnTo>
                <a:lnTo>
                  <a:pt x="54625" y="9334"/>
                </a:lnTo>
                <a:lnTo>
                  <a:pt x="61489" y="19502"/>
                </a:lnTo>
                <a:lnTo>
                  <a:pt x="64007" y="32003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543031" y="487565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32003" y="0"/>
                </a:moveTo>
                <a:lnTo>
                  <a:pt x="19556" y="2500"/>
                </a:lnTo>
                <a:lnTo>
                  <a:pt x="9382" y="9334"/>
                </a:lnTo>
                <a:lnTo>
                  <a:pt x="2518" y="19502"/>
                </a:lnTo>
                <a:lnTo>
                  <a:pt x="0" y="32004"/>
                </a:lnTo>
                <a:lnTo>
                  <a:pt x="2518" y="44451"/>
                </a:lnTo>
                <a:lnTo>
                  <a:pt x="9382" y="54625"/>
                </a:lnTo>
                <a:lnTo>
                  <a:pt x="19556" y="61489"/>
                </a:lnTo>
                <a:lnTo>
                  <a:pt x="32003" y="64008"/>
                </a:lnTo>
                <a:lnTo>
                  <a:pt x="44451" y="61489"/>
                </a:lnTo>
                <a:lnTo>
                  <a:pt x="54625" y="54625"/>
                </a:lnTo>
                <a:lnTo>
                  <a:pt x="61489" y="44451"/>
                </a:lnTo>
                <a:lnTo>
                  <a:pt x="64008" y="32004"/>
                </a:lnTo>
                <a:lnTo>
                  <a:pt x="61489" y="19502"/>
                </a:lnTo>
                <a:lnTo>
                  <a:pt x="54625" y="9334"/>
                </a:lnTo>
                <a:lnTo>
                  <a:pt x="44451" y="2500"/>
                </a:lnTo>
                <a:lnTo>
                  <a:pt x="32003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43031" y="4875657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64008" y="32004"/>
                </a:moveTo>
                <a:lnTo>
                  <a:pt x="61489" y="44451"/>
                </a:lnTo>
                <a:lnTo>
                  <a:pt x="54625" y="54625"/>
                </a:lnTo>
                <a:lnTo>
                  <a:pt x="44451" y="61489"/>
                </a:lnTo>
                <a:lnTo>
                  <a:pt x="32003" y="64008"/>
                </a:lnTo>
                <a:lnTo>
                  <a:pt x="19556" y="61489"/>
                </a:lnTo>
                <a:lnTo>
                  <a:pt x="9382" y="54625"/>
                </a:lnTo>
                <a:lnTo>
                  <a:pt x="2518" y="44451"/>
                </a:lnTo>
                <a:lnTo>
                  <a:pt x="0" y="32004"/>
                </a:lnTo>
                <a:lnTo>
                  <a:pt x="2518" y="19502"/>
                </a:lnTo>
                <a:lnTo>
                  <a:pt x="9382" y="9334"/>
                </a:lnTo>
                <a:lnTo>
                  <a:pt x="19556" y="2500"/>
                </a:lnTo>
                <a:lnTo>
                  <a:pt x="32003" y="0"/>
                </a:lnTo>
                <a:lnTo>
                  <a:pt x="44451" y="2500"/>
                </a:lnTo>
                <a:lnTo>
                  <a:pt x="54625" y="9334"/>
                </a:lnTo>
                <a:lnTo>
                  <a:pt x="61489" y="19502"/>
                </a:lnTo>
                <a:lnTo>
                  <a:pt x="64008" y="32004"/>
                </a:lnTo>
                <a:close/>
              </a:path>
            </a:pathLst>
          </a:custGeom>
          <a:ln w="9144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98192" y="2033016"/>
            <a:ext cx="70485" cy="204470"/>
          </a:xfrm>
          <a:custGeom>
            <a:avLst/>
            <a:gdLst/>
            <a:ahLst/>
            <a:cxnLst/>
            <a:rect l="l" t="t" r="r" b="b"/>
            <a:pathLst>
              <a:path w="70485" h="204469">
                <a:moveTo>
                  <a:pt x="0" y="0"/>
                </a:moveTo>
                <a:lnTo>
                  <a:pt x="13715" y="204216"/>
                </a:lnTo>
                <a:lnTo>
                  <a:pt x="70103" y="204216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64864" y="2033016"/>
            <a:ext cx="88900" cy="119380"/>
          </a:xfrm>
          <a:custGeom>
            <a:avLst/>
            <a:gdLst/>
            <a:ahLst/>
            <a:cxnLst/>
            <a:rect l="l" t="t" r="r" b="b"/>
            <a:pathLst>
              <a:path w="88900" h="119380">
                <a:moveTo>
                  <a:pt x="88391" y="0"/>
                </a:moveTo>
                <a:lnTo>
                  <a:pt x="0" y="118872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34584" y="2033016"/>
            <a:ext cx="175260" cy="119380"/>
          </a:xfrm>
          <a:custGeom>
            <a:avLst/>
            <a:gdLst/>
            <a:ahLst/>
            <a:cxnLst/>
            <a:rect l="l" t="t" r="r" b="b"/>
            <a:pathLst>
              <a:path w="175260" h="119380">
                <a:moveTo>
                  <a:pt x="175260" y="0"/>
                </a:moveTo>
                <a:lnTo>
                  <a:pt x="0" y="118872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58228" y="2033016"/>
            <a:ext cx="106680" cy="160020"/>
          </a:xfrm>
          <a:custGeom>
            <a:avLst/>
            <a:gdLst/>
            <a:ahLst/>
            <a:cxnLst/>
            <a:rect l="l" t="t" r="r" b="b"/>
            <a:pathLst>
              <a:path w="106679" h="160019">
                <a:moveTo>
                  <a:pt x="106679" y="0"/>
                </a:moveTo>
                <a:lnTo>
                  <a:pt x="0" y="16002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830056" y="2033016"/>
            <a:ext cx="90170" cy="146685"/>
          </a:xfrm>
          <a:custGeom>
            <a:avLst/>
            <a:gdLst/>
            <a:ahLst/>
            <a:cxnLst/>
            <a:rect l="l" t="t" r="r" b="b"/>
            <a:pathLst>
              <a:path w="90170" h="146685">
                <a:moveTo>
                  <a:pt x="89916" y="0"/>
                </a:moveTo>
                <a:lnTo>
                  <a:pt x="0" y="146304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68356" y="2033016"/>
            <a:ext cx="106680" cy="132715"/>
          </a:xfrm>
          <a:custGeom>
            <a:avLst/>
            <a:gdLst/>
            <a:ahLst/>
            <a:cxnLst/>
            <a:rect l="l" t="t" r="r" b="b"/>
            <a:pathLst>
              <a:path w="106679" h="132714">
                <a:moveTo>
                  <a:pt x="106679" y="0"/>
                </a:moveTo>
                <a:lnTo>
                  <a:pt x="0" y="132587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393695" y="2131821"/>
            <a:ext cx="487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59</a:t>
            </a:r>
            <a:r>
              <a:rPr sz="1200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610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20261" y="2159000"/>
            <a:ext cx="487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59</a:t>
            </a:r>
            <a:r>
              <a:rPr sz="1200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610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89982" y="2159000"/>
            <a:ext cx="487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59</a:t>
            </a:r>
            <a:r>
              <a:rPr sz="1200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610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14133" y="2199894"/>
            <a:ext cx="487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59</a:t>
            </a:r>
            <a:r>
              <a:rPr sz="1200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610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86978" y="2185873"/>
            <a:ext cx="48768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59</a:t>
            </a:r>
            <a:r>
              <a:rPr sz="1200" spc="-7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610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225531" y="2172715"/>
            <a:ext cx="487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59</a:t>
            </a:r>
            <a:r>
              <a:rPr sz="1200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610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276855" y="3745991"/>
            <a:ext cx="21590" cy="215265"/>
          </a:xfrm>
          <a:custGeom>
            <a:avLst/>
            <a:gdLst/>
            <a:ahLst/>
            <a:cxnLst/>
            <a:rect l="l" t="t" r="r" b="b"/>
            <a:pathLst>
              <a:path w="21589" h="215264">
                <a:moveTo>
                  <a:pt x="10668" y="-4572"/>
                </a:moveTo>
                <a:lnTo>
                  <a:pt x="10668" y="219455"/>
                </a:lnTo>
              </a:path>
            </a:pathLst>
          </a:custGeom>
          <a:ln w="3048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33444" y="4410455"/>
            <a:ext cx="20320" cy="228600"/>
          </a:xfrm>
          <a:custGeom>
            <a:avLst/>
            <a:gdLst/>
            <a:ahLst/>
            <a:cxnLst/>
            <a:rect l="l" t="t" r="r" b="b"/>
            <a:pathLst>
              <a:path w="20320" h="228600">
                <a:moveTo>
                  <a:pt x="9905" y="-4571"/>
                </a:moveTo>
                <a:lnTo>
                  <a:pt x="9905" y="233172"/>
                </a:lnTo>
              </a:path>
            </a:pathLst>
          </a:custGeom>
          <a:ln w="2895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09844" y="4661915"/>
            <a:ext cx="30480" cy="187960"/>
          </a:xfrm>
          <a:custGeom>
            <a:avLst/>
            <a:gdLst/>
            <a:ahLst/>
            <a:cxnLst/>
            <a:rect l="l" t="t" r="r" b="b"/>
            <a:pathLst>
              <a:path w="30479" h="187960">
                <a:moveTo>
                  <a:pt x="0" y="0"/>
                </a:moveTo>
                <a:lnTo>
                  <a:pt x="30479" y="187451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64907" y="4770120"/>
            <a:ext cx="47625" cy="186055"/>
          </a:xfrm>
          <a:custGeom>
            <a:avLst/>
            <a:gdLst/>
            <a:ahLst/>
            <a:cxnLst/>
            <a:rect l="l" t="t" r="r" b="b"/>
            <a:pathLst>
              <a:path w="47625" h="186054">
                <a:moveTo>
                  <a:pt x="0" y="0"/>
                </a:moveTo>
                <a:lnTo>
                  <a:pt x="47244" y="185927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81871" y="4852415"/>
            <a:ext cx="38100" cy="158750"/>
          </a:xfrm>
          <a:custGeom>
            <a:avLst/>
            <a:gdLst/>
            <a:ahLst/>
            <a:cxnLst/>
            <a:rect l="l" t="t" r="r" b="b"/>
            <a:pathLst>
              <a:path w="38100" h="158750">
                <a:moveTo>
                  <a:pt x="38100" y="0"/>
                </a:moveTo>
                <a:lnTo>
                  <a:pt x="0" y="158495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75035" y="4907279"/>
            <a:ext cx="30480" cy="132715"/>
          </a:xfrm>
          <a:custGeom>
            <a:avLst/>
            <a:gdLst/>
            <a:ahLst/>
            <a:cxnLst/>
            <a:rect l="l" t="t" r="r" b="b"/>
            <a:pathLst>
              <a:path w="30479" h="132714">
                <a:moveTo>
                  <a:pt x="0" y="0"/>
                </a:moveTo>
                <a:lnTo>
                  <a:pt x="30480" y="132588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457960" y="3967733"/>
            <a:ext cx="9959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7375" algn="l"/>
                <a:tab pos="9946005" algn="l"/>
              </a:tabLst>
            </a:pPr>
            <a:r>
              <a:rPr sz="1200" strike="sngStrike" dirty="0">
                <a:solidFill>
                  <a:srgbClr val="404040"/>
                </a:solidFill>
                <a:latin typeface="Century Gothic"/>
                <a:cs typeface="Century Gothic"/>
              </a:rPr>
              <a:t> 	</a:t>
            </a:r>
            <a:r>
              <a:rPr sz="1200" strike="sngStrike" spc="-5" dirty="0">
                <a:solidFill>
                  <a:srgbClr val="404040"/>
                </a:solidFill>
                <a:latin typeface="Century Gothic"/>
                <a:cs typeface="Century Gothic"/>
              </a:rPr>
              <a:t>35</a:t>
            </a:r>
            <a:r>
              <a:rPr sz="1200" strike="sngStrike" spc="-9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trike="sngStrike" spc="-5" dirty="0">
                <a:solidFill>
                  <a:srgbClr val="404040"/>
                </a:solidFill>
                <a:latin typeface="Century Gothic"/>
                <a:cs typeface="Century Gothic"/>
              </a:rPr>
              <a:t>055	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57960" y="4618989"/>
            <a:ext cx="9959340" cy="4457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  <a:tabLst>
                <a:tab pos="2230755" algn="l"/>
                <a:tab pos="9933305" algn="l"/>
              </a:tabLst>
            </a:pPr>
            <a:r>
              <a:rPr sz="12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120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entury Gothic"/>
                <a:cs typeface="Century Gothic"/>
              </a:rPr>
              <a:t>25</a:t>
            </a:r>
            <a:r>
              <a:rPr sz="1200" u="sng" spc="-9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00" u="sng" spc="-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Century Gothic"/>
                <a:cs typeface="Century Gothic"/>
              </a:rPr>
              <a:t>528	</a:t>
            </a:r>
            <a:endParaRPr sz="1200">
              <a:latin typeface="Century Gothic"/>
              <a:cs typeface="Century Gothic"/>
            </a:endParaRPr>
          </a:p>
          <a:p>
            <a:pPr marR="1587500" algn="ctr">
              <a:lnSpc>
                <a:spcPct val="100000"/>
              </a:lnSpc>
              <a:spcBef>
                <a:spcPts val="21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21</a:t>
            </a:r>
            <a:r>
              <a:rPr sz="1200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935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068693" y="4964048"/>
            <a:ext cx="487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20</a:t>
            </a:r>
            <a:r>
              <a:rPr sz="1200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389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638413" y="5018913"/>
            <a:ext cx="487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19</a:t>
            </a:r>
            <a:r>
              <a:rPr sz="1200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211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362692" y="5046726"/>
            <a:ext cx="488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18</a:t>
            </a:r>
            <a:r>
              <a:rPr sz="1200" spc="-8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Century Gothic"/>
                <a:cs typeface="Century Gothic"/>
              </a:rPr>
              <a:t>425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34236" y="6078423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54760" y="5380482"/>
            <a:ext cx="4895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10</a:t>
            </a:r>
            <a:r>
              <a:rPr sz="12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54760" y="4682744"/>
            <a:ext cx="4895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20</a:t>
            </a:r>
            <a:r>
              <a:rPr sz="12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54760" y="3985005"/>
            <a:ext cx="4895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30</a:t>
            </a:r>
            <a:r>
              <a:rPr sz="12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54760" y="3287014"/>
            <a:ext cx="4895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40</a:t>
            </a:r>
            <a:r>
              <a:rPr sz="12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4760" y="2589403"/>
            <a:ext cx="4895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50</a:t>
            </a:r>
            <a:r>
              <a:rPr sz="12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54760" y="1891410"/>
            <a:ext cx="4895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60</a:t>
            </a:r>
            <a:r>
              <a:rPr sz="12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54760" y="1193672"/>
            <a:ext cx="4895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70</a:t>
            </a:r>
            <a:r>
              <a:rPr sz="1200" spc="-65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244089" y="6274714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899661" y="6274714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555360" y="6274714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210806" y="6274714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824341" y="6274714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480040" y="6274714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12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261865" y="5960364"/>
            <a:ext cx="243839" cy="73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519929" y="5856528"/>
            <a:ext cx="20904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1600" spc="-5">
                <a:solidFill>
                  <a:srgbClr val="585858"/>
                </a:solidFill>
                <a:latin typeface="Century Gothic"/>
                <a:cs typeface="Century Gothic"/>
              </a:rPr>
              <a:t>Plano padrão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073645" y="5960364"/>
            <a:ext cx="243839" cy="73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7331202" y="5856528"/>
            <a:ext cx="6546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ASTER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371725" y="3005454"/>
            <a:ext cx="455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41%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697473" y="3005454"/>
            <a:ext cx="455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57%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0604118" y="3005454"/>
            <a:ext cx="455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63%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253995" y="2036064"/>
            <a:ext cx="76200" cy="1694180"/>
          </a:xfrm>
          <a:custGeom>
            <a:avLst/>
            <a:gdLst/>
            <a:ahLst/>
            <a:cxnLst/>
            <a:rect l="l" t="t" r="r" b="b"/>
            <a:pathLst>
              <a:path w="76200" h="1694179">
                <a:moveTo>
                  <a:pt x="31750" y="1617853"/>
                </a:moveTo>
                <a:lnTo>
                  <a:pt x="0" y="1617853"/>
                </a:lnTo>
                <a:lnTo>
                  <a:pt x="38100" y="1694053"/>
                </a:lnTo>
                <a:lnTo>
                  <a:pt x="69850" y="1630553"/>
                </a:lnTo>
                <a:lnTo>
                  <a:pt x="31750" y="1630553"/>
                </a:lnTo>
                <a:lnTo>
                  <a:pt x="31750" y="1617853"/>
                </a:lnTo>
                <a:close/>
              </a:path>
              <a:path w="76200" h="1694179">
                <a:moveTo>
                  <a:pt x="44450" y="63500"/>
                </a:moveTo>
                <a:lnTo>
                  <a:pt x="31750" y="63500"/>
                </a:lnTo>
                <a:lnTo>
                  <a:pt x="31750" y="1630553"/>
                </a:lnTo>
                <a:lnTo>
                  <a:pt x="44450" y="1630553"/>
                </a:lnTo>
                <a:lnTo>
                  <a:pt x="44450" y="63500"/>
                </a:lnTo>
                <a:close/>
              </a:path>
              <a:path w="76200" h="1694179">
                <a:moveTo>
                  <a:pt x="76200" y="1617853"/>
                </a:moveTo>
                <a:lnTo>
                  <a:pt x="44450" y="1617853"/>
                </a:lnTo>
                <a:lnTo>
                  <a:pt x="44450" y="1630553"/>
                </a:lnTo>
                <a:lnTo>
                  <a:pt x="69850" y="1630553"/>
                </a:lnTo>
                <a:lnTo>
                  <a:pt x="76200" y="1617853"/>
                </a:lnTo>
                <a:close/>
              </a:path>
              <a:path w="76200" h="169417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69417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79364" y="2036064"/>
            <a:ext cx="76200" cy="2618105"/>
          </a:xfrm>
          <a:custGeom>
            <a:avLst/>
            <a:gdLst/>
            <a:ahLst/>
            <a:cxnLst/>
            <a:rect l="l" t="t" r="r" b="b"/>
            <a:pathLst>
              <a:path w="76200" h="2618104">
                <a:moveTo>
                  <a:pt x="31750" y="2541397"/>
                </a:moveTo>
                <a:lnTo>
                  <a:pt x="0" y="2541397"/>
                </a:lnTo>
                <a:lnTo>
                  <a:pt x="38100" y="2617597"/>
                </a:lnTo>
                <a:lnTo>
                  <a:pt x="69850" y="2554097"/>
                </a:lnTo>
                <a:lnTo>
                  <a:pt x="31750" y="2554097"/>
                </a:lnTo>
                <a:lnTo>
                  <a:pt x="31750" y="2541397"/>
                </a:lnTo>
                <a:close/>
              </a:path>
              <a:path w="76200" h="2618104">
                <a:moveTo>
                  <a:pt x="44450" y="63500"/>
                </a:moveTo>
                <a:lnTo>
                  <a:pt x="31750" y="63500"/>
                </a:lnTo>
                <a:lnTo>
                  <a:pt x="31750" y="2554097"/>
                </a:lnTo>
                <a:lnTo>
                  <a:pt x="44450" y="2554097"/>
                </a:lnTo>
                <a:lnTo>
                  <a:pt x="44450" y="63500"/>
                </a:lnTo>
                <a:close/>
              </a:path>
              <a:path w="76200" h="2618104">
                <a:moveTo>
                  <a:pt x="76200" y="2541397"/>
                </a:moveTo>
                <a:lnTo>
                  <a:pt x="44450" y="2541397"/>
                </a:lnTo>
                <a:lnTo>
                  <a:pt x="44450" y="2554097"/>
                </a:lnTo>
                <a:lnTo>
                  <a:pt x="69850" y="2554097"/>
                </a:lnTo>
                <a:lnTo>
                  <a:pt x="76200" y="2541397"/>
                </a:lnTo>
                <a:close/>
              </a:path>
              <a:path w="76200" h="261810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61810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86643" y="2036064"/>
            <a:ext cx="76200" cy="2892425"/>
          </a:xfrm>
          <a:custGeom>
            <a:avLst/>
            <a:gdLst/>
            <a:ahLst/>
            <a:cxnLst/>
            <a:rect l="l" t="t" r="r" b="b"/>
            <a:pathLst>
              <a:path w="76200" h="2892425">
                <a:moveTo>
                  <a:pt x="31750" y="2815717"/>
                </a:moveTo>
                <a:lnTo>
                  <a:pt x="0" y="2815717"/>
                </a:lnTo>
                <a:lnTo>
                  <a:pt x="38100" y="2891917"/>
                </a:lnTo>
                <a:lnTo>
                  <a:pt x="69850" y="2828417"/>
                </a:lnTo>
                <a:lnTo>
                  <a:pt x="31750" y="2828417"/>
                </a:lnTo>
                <a:lnTo>
                  <a:pt x="31750" y="2815717"/>
                </a:lnTo>
                <a:close/>
              </a:path>
              <a:path w="76200" h="2892425">
                <a:moveTo>
                  <a:pt x="44450" y="63500"/>
                </a:moveTo>
                <a:lnTo>
                  <a:pt x="31750" y="63500"/>
                </a:lnTo>
                <a:lnTo>
                  <a:pt x="31750" y="2828417"/>
                </a:lnTo>
                <a:lnTo>
                  <a:pt x="44450" y="2828417"/>
                </a:lnTo>
                <a:lnTo>
                  <a:pt x="44450" y="63500"/>
                </a:lnTo>
                <a:close/>
              </a:path>
              <a:path w="76200" h="2892425">
                <a:moveTo>
                  <a:pt x="76200" y="2815717"/>
                </a:moveTo>
                <a:lnTo>
                  <a:pt x="44450" y="2815717"/>
                </a:lnTo>
                <a:lnTo>
                  <a:pt x="44450" y="2828417"/>
                </a:lnTo>
                <a:lnTo>
                  <a:pt x="69850" y="2828417"/>
                </a:lnTo>
                <a:lnTo>
                  <a:pt x="76200" y="2815717"/>
                </a:lnTo>
                <a:close/>
              </a:path>
              <a:path w="76200" h="28924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8924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8" y="64978"/>
            <a:ext cx="92633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spc="-10"/>
              <a:t>Opção para a alocação de 12 estações de trabalho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4832603" y="1766316"/>
            <a:ext cx="752855" cy="649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3570" y="1692401"/>
            <a:ext cx="8746490" cy="1158240"/>
          </a:xfrm>
          <a:custGeom>
            <a:avLst/>
            <a:gdLst/>
            <a:ahLst/>
            <a:cxnLst/>
            <a:rect l="l" t="t" r="r" b="b"/>
            <a:pathLst>
              <a:path w="8746490" h="1158239">
                <a:moveTo>
                  <a:pt x="0" y="1158239"/>
                </a:moveTo>
                <a:lnTo>
                  <a:pt x="8746236" y="1158239"/>
                </a:lnTo>
                <a:lnTo>
                  <a:pt x="8746236" y="0"/>
                </a:lnTo>
                <a:lnTo>
                  <a:pt x="0" y="0"/>
                </a:lnTo>
                <a:lnTo>
                  <a:pt x="0" y="115823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39806" y="1692401"/>
            <a:ext cx="1256030" cy="4820920"/>
          </a:xfrm>
          <a:custGeom>
            <a:avLst/>
            <a:gdLst/>
            <a:ahLst/>
            <a:cxnLst/>
            <a:rect l="l" t="t" r="r" b="b"/>
            <a:pathLst>
              <a:path w="1256029" h="4820920">
                <a:moveTo>
                  <a:pt x="0" y="4820412"/>
                </a:moveTo>
                <a:lnTo>
                  <a:pt x="1255776" y="4820412"/>
                </a:lnTo>
                <a:lnTo>
                  <a:pt x="1255776" y="0"/>
                </a:lnTo>
                <a:lnTo>
                  <a:pt x="0" y="0"/>
                </a:lnTo>
                <a:lnTo>
                  <a:pt x="0" y="4820412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90846" y="749291"/>
            <a:ext cx="700149" cy="8525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3137" y="1692401"/>
            <a:ext cx="1170940" cy="4820920"/>
          </a:xfrm>
          <a:custGeom>
            <a:avLst/>
            <a:gdLst/>
            <a:ahLst/>
            <a:cxnLst/>
            <a:rect l="l" t="t" r="r" b="b"/>
            <a:pathLst>
              <a:path w="1170939" h="4820920">
                <a:moveTo>
                  <a:pt x="0" y="4820412"/>
                </a:moveTo>
                <a:lnTo>
                  <a:pt x="1170432" y="4820412"/>
                </a:lnTo>
                <a:lnTo>
                  <a:pt x="1170432" y="0"/>
                </a:lnTo>
                <a:lnTo>
                  <a:pt x="0" y="0"/>
                </a:lnTo>
                <a:lnTo>
                  <a:pt x="0" y="482041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5200" y="1766316"/>
            <a:ext cx="726948" cy="627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3035" y="1746504"/>
            <a:ext cx="710184" cy="647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42119" y="1766316"/>
            <a:ext cx="752855" cy="649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14716" y="1766316"/>
            <a:ext cx="726948" cy="627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2552" y="1746504"/>
            <a:ext cx="710183" cy="668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8303" y="5480303"/>
            <a:ext cx="751332" cy="649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5067" y="4471415"/>
            <a:ext cx="728471" cy="627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067" y="3386328"/>
            <a:ext cx="734568" cy="633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02695" y="5477255"/>
            <a:ext cx="751331" cy="649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30128" y="4471415"/>
            <a:ext cx="728472" cy="627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20983" y="3381755"/>
            <a:ext cx="733044" cy="638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"/>
            <a:ext cx="12170662" cy="562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66" y="64780"/>
            <a:ext cx="85217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spc="-5"/>
              <a:t>Gastos economizados na estação de trabalho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1572767" y="5494020"/>
            <a:ext cx="9779635" cy="0"/>
          </a:xfrm>
          <a:custGeom>
            <a:avLst/>
            <a:gdLst/>
            <a:ahLst/>
            <a:cxnLst/>
            <a:rect l="l" t="t" r="r" b="b"/>
            <a:pathLst>
              <a:path w="9779635">
                <a:moveTo>
                  <a:pt x="0" y="0"/>
                </a:moveTo>
                <a:lnTo>
                  <a:pt x="97795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72767" y="4099559"/>
            <a:ext cx="9779635" cy="0"/>
          </a:xfrm>
          <a:custGeom>
            <a:avLst/>
            <a:gdLst/>
            <a:ahLst/>
            <a:cxnLst/>
            <a:rect l="l" t="t" r="r" b="b"/>
            <a:pathLst>
              <a:path w="9779635">
                <a:moveTo>
                  <a:pt x="0" y="0"/>
                </a:moveTo>
                <a:lnTo>
                  <a:pt x="97795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2767" y="2703576"/>
            <a:ext cx="9779635" cy="0"/>
          </a:xfrm>
          <a:custGeom>
            <a:avLst/>
            <a:gdLst/>
            <a:ahLst/>
            <a:cxnLst/>
            <a:rect l="l" t="t" r="r" b="b"/>
            <a:pathLst>
              <a:path w="9779635">
                <a:moveTo>
                  <a:pt x="0" y="0"/>
                </a:moveTo>
                <a:lnTo>
                  <a:pt x="97795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2767" y="2005583"/>
            <a:ext cx="9779635" cy="0"/>
          </a:xfrm>
          <a:custGeom>
            <a:avLst/>
            <a:gdLst/>
            <a:ahLst/>
            <a:cxnLst/>
            <a:rect l="l" t="t" r="r" b="b"/>
            <a:pathLst>
              <a:path w="9779635">
                <a:moveTo>
                  <a:pt x="0" y="0"/>
                </a:moveTo>
                <a:lnTo>
                  <a:pt x="97795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2767" y="1309116"/>
            <a:ext cx="9779635" cy="0"/>
          </a:xfrm>
          <a:custGeom>
            <a:avLst/>
            <a:gdLst/>
            <a:ahLst/>
            <a:cxnLst/>
            <a:rect l="l" t="t" r="r" b="b"/>
            <a:pathLst>
              <a:path w="9779635">
                <a:moveTo>
                  <a:pt x="0" y="0"/>
                </a:moveTo>
                <a:lnTo>
                  <a:pt x="97795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72767" y="6192011"/>
            <a:ext cx="9779635" cy="0"/>
          </a:xfrm>
          <a:custGeom>
            <a:avLst/>
            <a:gdLst/>
            <a:ahLst/>
            <a:cxnLst/>
            <a:rect l="l" t="t" r="r" b="b"/>
            <a:pathLst>
              <a:path w="9779635">
                <a:moveTo>
                  <a:pt x="0" y="0"/>
                </a:moveTo>
                <a:lnTo>
                  <a:pt x="977950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8122" y="2162936"/>
            <a:ext cx="9447276" cy="3968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3809" y="4958334"/>
            <a:ext cx="7335520" cy="925194"/>
          </a:xfrm>
          <a:custGeom>
            <a:avLst/>
            <a:gdLst/>
            <a:ahLst/>
            <a:cxnLst/>
            <a:rect l="l" t="t" r="r" b="b"/>
            <a:pathLst>
              <a:path w="7335520" h="925195">
                <a:moveTo>
                  <a:pt x="0" y="925068"/>
                </a:moveTo>
                <a:lnTo>
                  <a:pt x="406907" y="617220"/>
                </a:lnTo>
                <a:lnTo>
                  <a:pt x="815339" y="617220"/>
                </a:lnTo>
                <a:lnTo>
                  <a:pt x="1222248" y="617220"/>
                </a:lnTo>
                <a:lnTo>
                  <a:pt x="1629155" y="617220"/>
                </a:lnTo>
                <a:lnTo>
                  <a:pt x="2037588" y="617220"/>
                </a:lnTo>
                <a:lnTo>
                  <a:pt x="2444495" y="617220"/>
                </a:lnTo>
                <a:lnTo>
                  <a:pt x="2852928" y="309372"/>
                </a:lnTo>
                <a:lnTo>
                  <a:pt x="3259836" y="309372"/>
                </a:lnTo>
                <a:lnTo>
                  <a:pt x="3666743" y="309372"/>
                </a:lnTo>
                <a:lnTo>
                  <a:pt x="4075175" y="309372"/>
                </a:lnTo>
                <a:lnTo>
                  <a:pt x="4482084" y="309372"/>
                </a:lnTo>
                <a:lnTo>
                  <a:pt x="4890516" y="307848"/>
                </a:lnTo>
                <a:lnTo>
                  <a:pt x="5297423" y="0"/>
                </a:lnTo>
                <a:lnTo>
                  <a:pt x="5704332" y="0"/>
                </a:lnTo>
                <a:lnTo>
                  <a:pt x="6112764" y="0"/>
                </a:lnTo>
                <a:lnTo>
                  <a:pt x="6519671" y="0"/>
                </a:lnTo>
                <a:lnTo>
                  <a:pt x="6928104" y="0"/>
                </a:lnTo>
                <a:lnTo>
                  <a:pt x="7335011" y="0"/>
                </a:lnTo>
              </a:path>
            </a:pathLst>
          </a:custGeom>
          <a:ln w="28956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5709" y="5847931"/>
            <a:ext cx="73151" cy="73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84141" y="5538596"/>
            <a:ext cx="73152" cy="73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91050" y="5538596"/>
            <a:ext cx="73151" cy="73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9482" y="5538596"/>
            <a:ext cx="73152" cy="73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6390" y="5538596"/>
            <a:ext cx="73152" cy="731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13297" y="5538596"/>
            <a:ext cx="73151" cy="73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1729" y="5538596"/>
            <a:ext cx="73152" cy="731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28638" y="5230748"/>
            <a:ext cx="73152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37069" y="5230748"/>
            <a:ext cx="73151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43978" y="5230748"/>
            <a:ext cx="73151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50885" y="5230748"/>
            <a:ext cx="73152" cy="73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59318" y="5230748"/>
            <a:ext cx="73151" cy="731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66226" y="5230748"/>
            <a:ext cx="73151" cy="7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74657" y="4921377"/>
            <a:ext cx="73152" cy="731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81566" y="4921377"/>
            <a:ext cx="73151" cy="73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88473" y="4921377"/>
            <a:ext cx="73151" cy="731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96906" y="4921377"/>
            <a:ext cx="73151" cy="73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703814" y="4921377"/>
            <a:ext cx="73152" cy="731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12245" y="4921377"/>
            <a:ext cx="73151" cy="731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71524" y="5380482"/>
            <a:ext cx="573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500</a:t>
            </a:r>
            <a:r>
              <a:rPr sz="1200" spc="-8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44727" y="4682744"/>
            <a:ext cx="701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1 000</a:t>
            </a:r>
            <a:r>
              <a:rPr sz="12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4727" y="3985005"/>
            <a:ext cx="701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1 500</a:t>
            </a:r>
            <a:r>
              <a:rPr sz="12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4727" y="3287014"/>
            <a:ext cx="701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2 000</a:t>
            </a:r>
            <a:r>
              <a:rPr sz="12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4727" y="2589403"/>
            <a:ext cx="701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2 500</a:t>
            </a:r>
            <a:r>
              <a:rPr sz="12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4727" y="1891410"/>
            <a:ext cx="701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3 000</a:t>
            </a:r>
            <a:r>
              <a:rPr sz="12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4727" y="1193672"/>
            <a:ext cx="701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3 500</a:t>
            </a:r>
            <a:r>
              <a:rPr sz="1200" spc="-100" dirty="0">
                <a:solidFill>
                  <a:srgbClr val="585858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000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35405" y="6065011"/>
            <a:ext cx="9911080" cy="41846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0</a:t>
            </a:r>
            <a:endParaRPr sz="1200">
              <a:latin typeface="Century Gothic"/>
              <a:cs typeface="Century Gothic"/>
            </a:endParaRPr>
          </a:p>
          <a:p>
            <a:pPr marL="398145">
              <a:lnSpc>
                <a:spcPct val="100000"/>
              </a:lnSpc>
              <a:spcBef>
                <a:spcPts val="105"/>
              </a:spcBef>
              <a:tabLst>
                <a:tab pos="805815" algn="l"/>
                <a:tab pos="1213485" algn="l"/>
                <a:tab pos="1620520" algn="l"/>
                <a:tab pos="1986280" algn="l"/>
                <a:tab pos="2393950" algn="l"/>
                <a:tab pos="2801620" algn="l"/>
                <a:tab pos="3209290" algn="l"/>
                <a:tab pos="3616325" algn="l"/>
                <a:tab pos="4023995" algn="l"/>
                <a:tab pos="4431665" algn="l"/>
                <a:tab pos="4839335" algn="l"/>
                <a:tab pos="5247005" algn="l"/>
                <a:tab pos="5654675" algn="l"/>
                <a:tab pos="6061710" algn="l"/>
                <a:tab pos="6469380" algn="l"/>
                <a:tab pos="6877050" algn="l"/>
                <a:tab pos="7284720" algn="l"/>
                <a:tab pos="7692390" algn="l"/>
                <a:tab pos="8100059" algn="l"/>
                <a:tab pos="8507730" algn="l"/>
                <a:tab pos="8914765" algn="l"/>
                <a:tab pos="9323070" algn="l"/>
                <a:tab pos="9730105" algn="l"/>
              </a:tabLst>
            </a:pP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2	4	6	8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1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0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1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2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1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4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1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6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1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8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2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0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2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2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2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4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2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6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2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8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3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0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3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2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3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4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3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6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3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8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4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0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4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2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4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4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4</a:t>
            </a:r>
            <a:r>
              <a:rPr sz="1200" dirty="0">
                <a:solidFill>
                  <a:srgbClr val="585858"/>
                </a:solidFill>
                <a:latin typeface="Century Gothic"/>
                <a:cs typeface="Century Gothic"/>
              </a:rPr>
              <a:t>6	</a:t>
            </a:r>
            <a:r>
              <a:rPr sz="1200" spc="-5" dirty="0">
                <a:solidFill>
                  <a:srgbClr val="585858"/>
                </a:solidFill>
                <a:latin typeface="Century Gothic"/>
                <a:cs typeface="Century Gothic"/>
              </a:rPr>
              <a:t>48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20389" y="1527047"/>
            <a:ext cx="243839" cy="73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377183" y="1423161"/>
            <a:ext cx="20901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1600" spc="-5">
                <a:solidFill>
                  <a:srgbClr val="585858"/>
                </a:solidFill>
                <a:latin typeface="Century Gothic"/>
                <a:cs typeface="Century Gothic"/>
              </a:rPr>
              <a:t>Plano padrão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75197" y="1527047"/>
            <a:ext cx="243839" cy="731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033261" y="1423161"/>
            <a:ext cx="6546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10" dirty="0">
                <a:solidFill>
                  <a:srgbClr val="585858"/>
                </a:solidFill>
                <a:latin typeface="Century Gothic"/>
                <a:cs typeface="Century Gothic"/>
              </a:rPr>
              <a:t>ASTER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995921" y="1527047"/>
            <a:ext cx="243839" cy="73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253477" y="1423161"/>
            <a:ext cx="366308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spc="-10">
                <a:solidFill>
                  <a:srgbClr val="585858"/>
                </a:solidFill>
                <a:latin typeface="Century Gothic"/>
                <a:cs typeface="Century Gothic"/>
              </a:rPr>
              <a:t>ASTER </a:t>
            </a:r>
            <a:r>
              <a:rPr lang="pt-BR" sz="1600" spc="-10">
                <a:solidFill>
                  <a:srgbClr val="585858"/>
                </a:solidFill>
                <a:latin typeface="Century Gothic"/>
                <a:cs typeface="Century Gothic"/>
              </a:rPr>
              <a:t>nas 12 estações de trabalho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160252" y="2203704"/>
            <a:ext cx="76200" cy="1607820"/>
          </a:xfrm>
          <a:custGeom>
            <a:avLst/>
            <a:gdLst/>
            <a:ahLst/>
            <a:cxnLst/>
            <a:rect l="l" t="t" r="r" b="b"/>
            <a:pathLst>
              <a:path w="76200" h="1607820">
                <a:moveTo>
                  <a:pt x="31750" y="1531620"/>
                </a:moveTo>
                <a:lnTo>
                  <a:pt x="0" y="1531620"/>
                </a:lnTo>
                <a:lnTo>
                  <a:pt x="38100" y="1607820"/>
                </a:lnTo>
                <a:lnTo>
                  <a:pt x="69850" y="1544320"/>
                </a:lnTo>
                <a:lnTo>
                  <a:pt x="31750" y="1544320"/>
                </a:lnTo>
                <a:lnTo>
                  <a:pt x="31750" y="1531620"/>
                </a:lnTo>
                <a:close/>
              </a:path>
              <a:path w="76200" h="1607820">
                <a:moveTo>
                  <a:pt x="44450" y="63500"/>
                </a:moveTo>
                <a:lnTo>
                  <a:pt x="31750" y="63500"/>
                </a:lnTo>
                <a:lnTo>
                  <a:pt x="31750" y="1544320"/>
                </a:lnTo>
                <a:lnTo>
                  <a:pt x="44450" y="1544320"/>
                </a:lnTo>
                <a:lnTo>
                  <a:pt x="44450" y="63500"/>
                </a:lnTo>
                <a:close/>
              </a:path>
              <a:path w="76200" h="1607820">
                <a:moveTo>
                  <a:pt x="76200" y="1531620"/>
                </a:moveTo>
                <a:lnTo>
                  <a:pt x="44450" y="1531620"/>
                </a:lnTo>
                <a:lnTo>
                  <a:pt x="44450" y="1544320"/>
                </a:lnTo>
                <a:lnTo>
                  <a:pt x="69850" y="1544320"/>
                </a:lnTo>
                <a:lnTo>
                  <a:pt x="76200" y="1531620"/>
                </a:lnTo>
                <a:close/>
              </a:path>
              <a:path w="76200" h="160782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60782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14843" y="3709415"/>
            <a:ext cx="76200" cy="954405"/>
          </a:xfrm>
          <a:custGeom>
            <a:avLst/>
            <a:gdLst/>
            <a:ahLst/>
            <a:cxnLst/>
            <a:rect l="l" t="t" r="r" b="b"/>
            <a:pathLst>
              <a:path w="76200" h="954404">
                <a:moveTo>
                  <a:pt x="31750" y="877823"/>
                </a:moveTo>
                <a:lnTo>
                  <a:pt x="0" y="877823"/>
                </a:lnTo>
                <a:lnTo>
                  <a:pt x="38100" y="954023"/>
                </a:lnTo>
                <a:lnTo>
                  <a:pt x="69850" y="890523"/>
                </a:lnTo>
                <a:lnTo>
                  <a:pt x="31750" y="890523"/>
                </a:lnTo>
                <a:lnTo>
                  <a:pt x="31750" y="877823"/>
                </a:lnTo>
                <a:close/>
              </a:path>
              <a:path w="76200" h="954404">
                <a:moveTo>
                  <a:pt x="44450" y="63499"/>
                </a:moveTo>
                <a:lnTo>
                  <a:pt x="31750" y="63499"/>
                </a:lnTo>
                <a:lnTo>
                  <a:pt x="31750" y="890523"/>
                </a:lnTo>
                <a:lnTo>
                  <a:pt x="44450" y="890523"/>
                </a:lnTo>
                <a:lnTo>
                  <a:pt x="44450" y="63499"/>
                </a:lnTo>
                <a:close/>
              </a:path>
              <a:path w="76200" h="954404">
                <a:moveTo>
                  <a:pt x="76200" y="877823"/>
                </a:moveTo>
                <a:lnTo>
                  <a:pt x="44450" y="877823"/>
                </a:lnTo>
                <a:lnTo>
                  <a:pt x="44450" y="890523"/>
                </a:lnTo>
                <a:lnTo>
                  <a:pt x="69850" y="890523"/>
                </a:lnTo>
                <a:lnTo>
                  <a:pt x="76200" y="877823"/>
                </a:lnTo>
                <a:close/>
              </a:path>
              <a:path w="76200" h="954404">
                <a:moveTo>
                  <a:pt x="38100" y="0"/>
                </a:moveTo>
                <a:lnTo>
                  <a:pt x="0" y="76199"/>
                </a:lnTo>
                <a:lnTo>
                  <a:pt x="31750" y="76199"/>
                </a:lnTo>
                <a:lnTo>
                  <a:pt x="3175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954404">
                <a:moveTo>
                  <a:pt x="69850" y="63499"/>
                </a:moveTo>
                <a:lnTo>
                  <a:pt x="44450" y="63499"/>
                </a:lnTo>
                <a:lnTo>
                  <a:pt x="4445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377184" y="5369052"/>
            <a:ext cx="76200" cy="328930"/>
          </a:xfrm>
          <a:custGeom>
            <a:avLst/>
            <a:gdLst/>
            <a:ahLst/>
            <a:cxnLst/>
            <a:rect l="l" t="t" r="r" b="b"/>
            <a:pathLst>
              <a:path w="76200" h="328929">
                <a:moveTo>
                  <a:pt x="31750" y="252374"/>
                </a:moveTo>
                <a:lnTo>
                  <a:pt x="0" y="252374"/>
                </a:lnTo>
                <a:lnTo>
                  <a:pt x="38100" y="328574"/>
                </a:lnTo>
                <a:lnTo>
                  <a:pt x="69850" y="265074"/>
                </a:lnTo>
                <a:lnTo>
                  <a:pt x="31750" y="265074"/>
                </a:lnTo>
                <a:lnTo>
                  <a:pt x="31750" y="252374"/>
                </a:lnTo>
                <a:close/>
              </a:path>
              <a:path w="76200" h="328929">
                <a:moveTo>
                  <a:pt x="44450" y="63500"/>
                </a:moveTo>
                <a:lnTo>
                  <a:pt x="31750" y="63500"/>
                </a:lnTo>
                <a:lnTo>
                  <a:pt x="31750" y="265074"/>
                </a:lnTo>
                <a:lnTo>
                  <a:pt x="44450" y="265074"/>
                </a:lnTo>
                <a:lnTo>
                  <a:pt x="44450" y="63500"/>
                </a:lnTo>
                <a:close/>
              </a:path>
              <a:path w="76200" h="328929">
                <a:moveTo>
                  <a:pt x="76200" y="252374"/>
                </a:moveTo>
                <a:lnTo>
                  <a:pt x="44450" y="252374"/>
                </a:lnTo>
                <a:lnTo>
                  <a:pt x="44450" y="265074"/>
                </a:lnTo>
                <a:lnTo>
                  <a:pt x="69850" y="265074"/>
                </a:lnTo>
                <a:lnTo>
                  <a:pt x="76200" y="252374"/>
                </a:lnTo>
                <a:close/>
              </a:path>
              <a:path w="76200" h="32892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2892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82911" y="2848355"/>
            <a:ext cx="76200" cy="1348105"/>
          </a:xfrm>
          <a:custGeom>
            <a:avLst/>
            <a:gdLst/>
            <a:ahLst/>
            <a:cxnLst/>
            <a:rect l="l" t="t" r="r" b="b"/>
            <a:pathLst>
              <a:path w="76200" h="1348104">
                <a:moveTo>
                  <a:pt x="31750" y="1271524"/>
                </a:moveTo>
                <a:lnTo>
                  <a:pt x="0" y="1271524"/>
                </a:lnTo>
                <a:lnTo>
                  <a:pt x="38100" y="1347724"/>
                </a:lnTo>
                <a:lnTo>
                  <a:pt x="69850" y="1284224"/>
                </a:lnTo>
                <a:lnTo>
                  <a:pt x="31750" y="1284224"/>
                </a:lnTo>
                <a:lnTo>
                  <a:pt x="31750" y="1271524"/>
                </a:lnTo>
                <a:close/>
              </a:path>
              <a:path w="76200" h="1348104">
                <a:moveTo>
                  <a:pt x="44450" y="63500"/>
                </a:moveTo>
                <a:lnTo>
                  <a:pt x="31750" y="63500"/>
                </a:lnTo>
                <a:lnTo>
                  <a:pt x="31750" y="1284224"/>
                </a:lnTo>
                <a:lnTo>
                  <a:pt x="44450" y="1284224"/>
                </a:lnTo>
                <a:lnTo>
                  <a:pt x="44450" y="63500"/>
                </a:lnTo>
                <a:close/>
              </a:path>
              <a:path w="76200" h="1348104">
                <a:moveTo>
                  <a:pt x="76200" y="1271524"/>
                </a:moveTo>
                <a:lnTo>
                  <a:pt x="44450" y="1271524"/>
                </a:lnTo>
                <a:lnTo>
                  <a:pt x="44450" y="1284224"/>
                </a:lnTo>
                <a:lnTo>
                  <a:pt x="69850" y="1284224"/>
                </a:lnTo>
                <a:lnTo>
                  <a:pt x="76200" y="1271524"/>
                </a:lnTo>
                <a:close/>
              </a:path>
              <a:path w="76200" h="134810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34810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8759" y="4558284"/>
            <a:ext cx="76200" cy="1039494"/>
          </a:xfrm>
          <a:custGeom>
            <a:avLst/>
            <a:gdLst/>
            <a:ahLst/>
            <a:cxnLst/>
            <a:rect l="l" t="t" r="r" b="b"/>
            <a:pathLst>
              <a:path w="76200" h="1039495">
                <a:moveTo>
                  <a:pt x="31750" y="962787"/>
                </a:moveTo>
                <a:lnTo>
                  <a:pt x="0" y="962787"/>
                </a:lnTo>
                <a:lnTo>
                  <a:pt x="38100" y="1039025"/>
                </a:lnTo>
                <a:lnTo>
                  <a:pt x="69853" y="975487"/>
                </a:lnTo>
                <a:lnTo>
                  <a:pt x="31750" y="975487"/>
                </a:lnTo>
                <a:lnTo>
                  <a:pt x="31750" y="962787"/>
                </a:lnTo>
                <a:close/>
              </a:path>
              <a:path w="76200" h="1039495">
                <a:moveTo>
                  <a:pt x="44450" y="63500"/>
                </a:moveTo>
                <a:lnTo>
                  <a:pt x="31750" y="63500"/>
                </a:lnTo>
                <a:lnTo>
                  <a:pt x="31750" y="975487"/>
                </a:lnTo>
                <a:lnTo>
                  <a:pt x="44450" y="975487"/>
                </a:lnTo>
                <a:lnTo>
                  <a:pt x="44450" y="63500"/>
                </a:lnTo>
                <a:close/>
              </a:path>
              <a:path w="76200" h="1039495">
                <a:moveTo>
                  <a:pt x="76200" y="962787"/>
                </a:moveTo>
                <a:lnTo>
                  <a:pt x="44450" y="962787"/>
                </a:lnTo>
                <a:lnTo>
                  <a:pt x="44450" y="975487"/>
                </a:lnTo>
                <a:lnTo>
                  <a:pt x="69853" y="975487"/>
                </a:lnTo>
                <a:lnTo>
                  <a:pt x="76200" y="962787"/>
                </a:lnTo>
                <a:close/>
              </a:path>
              <a:path w="76200" h="103949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03949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35393" y="3790188"/>
            <a:ext cx="82550" cy="1485265"/>
          </a:xfrm>
          <a:custGeom>
            <a:avLst/>
            <a:gdLst/>
            <a:ahLst/>
            <a:cxnLst/>
            <a:rect l="l" t="t" r="r" b="b"/>
            <a:pathLst>
              <a:path w="82550" h="1485264">
                <a:moveTo>
                  <a:pt x="0" y="1408811"/>
                </a:moveTo>
                <a:lnTo>
                  <a:pt x="37718" y="1485138"/>
                </a:lnTo>
                <a:lnTo>
                  <a:pt x="69840" y="1421638"/>
                </a:lnTo>
                <a:lnTo>
                  <a:pt x="31623" y="1421638"/>
                </a:lnTo>
                <a:lnTo>
                  <a:pt x="31681" y="1408916"/>
                </a:lnTo>
                <a:lnTo>
                  <a:pt x="0" y="1408811"/>
                </a:lnTo>
                <a:close/>
              </a:path>
              <a:path w="82550" h="1485264">
                <a:moveTo>
                  <a:pt x="31681" y="1408916"/>
                </a:moveTo>
                <a:lnTo>
                  <a:pt x="31623" y="1421638"/>
                </a:lnTo>
                <a:lnTo>
                  <a:pt x="44323" y="1421638"/>
                </a:lnTo>
                <a:lnTo>
                  <a:pt x="44381" y="1408958"/>
                </a:lnTo>
                <a:lnTo>
                  <a:pt x="31681" y="1408916"/>
                </a:lnTo>
                <a:close/>
              </a:path>
              <a:path w="82550" h="1485264">
                <a:moveTo>
                  <a:pt x="44381" y="1408958"/>
                </a:moveTo>
                <a:lnTo>
                  <a:pt x="44323" y="1421638"/>
                </a:lnTo>
                <a:lnTo>
                  <a:pt x="69840" y="1421638"/>
                </a:lnTo>
                <a:lnTo>
                  <a:pt x="76200" y="1409064"/>
                </a:lnTo>
                <a:lnTo>
                  <a:pt x="44381" y="1408958"/>
                </a:lnTo>
                <a:close/>
              </a:path>
              <a:path w="82550" h="1485264">
                <a:moveTo>
                  <a:pt x="37787" y="76178"/>
                </a:moveTo>
                <a:lnTo>
                  <a:pt x="31681" y="1408916"/>
                </a:lnTo>
                <a:lnTo>
                  <a:pt x="44381" y="1408958"/>
                </a:lnTo>
                <a:lnTo>
                  <a:pt x="50487" y="76220"/>
                </a:lnTo>
                <a:lnTo>
                  <a:pt x="37787" y="76178"/>
                </a:lnTo>
                <a:close/>
              </a:path>
              <a:path w="82550" h="1485264">
                <a:moveTo>
                  <a:pt x="75957" y="63500"/>
                </a:moveTo>
                <a:lnTo>
                  <a:pt x="50546" y="63500"/>
                </a:lnTo>
                <a:lnTo>
                  <a:pt x="50487" y="76220"/>
                </a:lnTo>
                <a:lnTo>
                  <a:pt x="82296" y="76326"/>
                </a:lnTo>
                <a:lnTo>
                  <a:pt x="75957" y="63500"/>
                </a:lnTo>
                <a:close/>
              </a:path>
              <a:path w="82550" h="1485264">
                <a:moveTo>
                  <a:pt x="50546" y="63500"/>
                </a:moveTo>
                <a:lnTo>
                  <a:pt x="37846" y="63500"/>
                </a:lnTo>
                <a:lnTo>
                  <a:pt x="37787" y="76178"/>
                </a:lnTo>
                <a:lnTo>
                  <a:pt x="50487" y="76220"/>
                </a:lnTo>
                <a:lnTo>
                  <a:pt x="50546" y="63500"/>
                </a:lnTo>
                <a:close/>
              </a:path>
              <a:path w="82550" h="1485264">
                <a:moveTo>
                  <a:pt x="44576" y="0"/>
                </a:moveTo>
                <a:lnTo>
                  <a:pt x="6096" y="76073"/>
                </a:lnTo>
                <a:lnTo>
                  <a:pt x="37787" y="76178"/>
                </a:lnTo>
                <a:lnTo>
                  <a:pt x="37846" y="63500"/>
                </a:lnTo>
                <a:lnTo>
                  <a:pt x="75957" y="63500"/>
                </a:lnTo>
                <a:lnTo>
                  <a:pt x="44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427464" y="2916935"/>
            <a:ext cx="76200" cy="2050414"/>
          </a:xfrm>
          <a:custGeom>
            <a:avLst/>
            <a:gdLst/>
            <a:ahLst/>
            <a:cxnLst/>
            <a:rect l="l" t="t" r="r" b="b"/>
            <a:pathLst>
              <a:path w="76200" h="2050414">
                <a:moveTo>
                  <a:pt x="31750" y="1973961"/>
                </a:moveTo>
                <a:lnTo>
                  <a:pt x="0" y="1973961"/>
                </a:lnTo>
                <a:lnTo>
                  <a:pt x="38100" y="2050161"/>
                </a:lnTo>
                <a:lnTo>
                  <a:pt x="69850" y="1986661"/>
                </a:lnTo>
                <a:lnTo>
                  <a:pt x="31750" y="1986661"/>
                </a:lnTo>
                <a:lnTo>
                  <a:pt x="31750" y="1973961"/>
                </a:lnTo>
                <a:close/>
              </a:path>
              <a:path w="76200" h="2050414">
                <a:moveTo>
                  <a:pt x="44450" y="63500"/>
                </a:moveTo>
                <a:lnTo>
                  <a:pt x="31750" y="63500"/>
                </a:lnTo>
                <a:lnTo>
                  <a:pt x="31750" y="1986661"/>
                </a:lnTo>
                <a:lnTo>
                  <a:pt x="44450" y="1986661"/>
                </a:lnTo>
                <a:lnTo>
                  <a:pt x="44450" y="63500"/>
                </a:lnTo>
                <a:close/>
              </a:path>
              <a:path w="76200" h="2050414">
                <a:moveTo>
                  <a:pt x="76200" y="1973961"/>
                </a:moveTo>
                <a:lnTo>
                  <a:pt x="44450" y="1973961"/>
                </a:lnTo>
                <a:lnTo>
                  <a:pt x="44450" y="1986661"/>
                </a:lnTo>
                <a:lnTo>
                  <a:pt x="69850" y="1986661"/>
                </a:lnTo>
                <a:lnTo>
                  <a:pt x="76200" y="1973961"/>
                </a:lnTo>
                <a:close/>
              </a:path>
              <a:path w="76200" h="205041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05041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011027" y="2261616"/>
            <a:ext cx="79375" cy="2717165"/>
          </a:xfrm>
          <a:custGeom>
            <a:avLst/>
            <a:gdLst/>
            <a:ahLst/>
            <a:cxnLst/>
            <a:rect l="l" t="t" r="r" b="b"/>
            <a:pathLst>
              <a:path w="79375" h="2717165">
                <a:moveTo>
                  <a:pt x="0" y="2640330"/>
                </a:moveTo>
                <a:lnTo>
                  <a:pt x="37973" y="2716657"/>
                </a:lnTo>
                <a:lnTo>
                  <a:pt x="69828" y="2653157"/>
                </a:lnTo>
                <a:lnTo>
                  <a:pt x="31750" y="2653157"/>
                </a:lnTo>
                <a:lnTo>
                  <a:pt x="31763" y="2640382"/>
                </a:lnTo>
                <a:lnTo>
                  <a:pt x="0" y="2640330"/>
                </a:lnTo>
                <a:close/>
              </a:path>
              <a:path w="79375" h="2717165">
                <a:moveTo>
                  <a:pt x="31763" y="2640382"/>
                </a:moveTo>
                <a:lnTo>
                  <a:pt x="31750" y="2653157"/>
                </a:lnTo>
                <a:lnTo>
                  <a:pt x="44450" y="2653157"/>
                </a:lnTo>
                <a:lnTo>
                  <a:pt x="44463" y="2640404"/>
                </a:lnTo>
                <a:lnTo>
                  <a:pt x="31763" y="2640382"/>
                </a:lnTo>
                <a:close/>
              </a:path>
              <a:path w="79375" h="2717165">
                <a:moveTo>
                  <a:pt x="44463" y="2640404"/>
                </a:moveTo>
                <a:lnTo>
                  <a:pt x="44450" y="2653157"/>
                </a:lnTo>
                <a:lnTo>
                  <a:pt x="69828" y="2653157"/>
                </a:lnTo>
                <a:lnTo>
                  <a:pt x="76200" y="2640457"/>
                </a:lnTo>
                <a:lnTo>
                  <a:pt x="44463" y="2640404"/>
                </a:lnTo>
                <a:close/>
              </a:path>
              <a:path w="79375" h="2717165">
                <a:moveTo>
                  <a:pt x="47117" y="63500"/>
                </a:moveTo>
                <a:lnTo>
                  <a:pt x="34417" y="63500"/>
                </a:lnTo>
                <a:lnTo>
                  <a:pt x="31763" y="2640382"/>
                </a:lnTo>
                <a:lnTo>
                  <a:pt x="44463" y="2640404"/>
                </a:lnTo>
                <a:lnTo>
                  <a:pt x="47117" y="63500"/>
                </a:lnTo>
                <a:close/>
              </a:path>
              <a:path w="79375" h="2717165">
                <a:moveTo>
                  <a:pt x="40894" y="0"/>
                </a:moveTo>
                <a:lnTo>
                  <a:pt x="2667" y="76200"/>
                </a:lnTo>
                <a:lnTo>
                  <a:pt x="34403" y="76200"/>
                </a:lnTo>
                <a:lnTo>
                  <a:pt x="34417" y="63500"/>
                </a:lnTo>
                <a:lnTo>
                  <a:pt x="72538" y="63500"/>
                </a:lnTo>
                <a:lnTo>
                  <a:pt x="40894" y="0"/>
                </a:lnTo>
                <a:close/>
              </a:path>
              <a:path w="79375" h="2717165">
                <a:moveTo>
                  <a:pt x="72538" y="63500"/>
                </a:moveTo>
                <a:lnTo>
                  <a:pt x="47117" y="63500"/>
                </a:lnTo>
                <a:lnTo>
                  <a:pt x="47103" y="76200"/>
                </a:lnTo>
                <a:lnTo>
                  <a:pt x="78867" y="76200"/>
                </a:lnTo>
                <a:lnTo>
                  <a:pt x="72538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475990" y="5315534"/>
            <a:ext cx="6667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245</a:t>
            </a:r>
            <a:r>
              <a:rPr sz="1400" spc="-85" dirty="0">
                <a:latin typeface="Century Gothic"/>
                <a:cs typeface="Century Gothic"/>
              </a:rPr>
              <a:t> </a:t>
            </a:r>
            <a:r>
              <a:rPr sz="1400" spc="-5" dirty="0">
                <a:latin typeface="Century Gothic"/>
                <a:cs typeface="Century Gothic"/>
              </a:rPr>
              <a:t>550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504434" y="5273751"/>
            <a:ext cx="6673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750</a:t>
            </a:r>
            <a:r>
              <a:rPr sz="1400" spc="-8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200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648193" y="4068317"/>
            <a:ext cx="6667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entury Gothic"/>
                <a:cs typeface="Century Gothic"/>
              </a:rPr>
              <a:t>736</a:t>
            </a:r>
            <a:r>
              <a:rPr sz="1400" spc="-9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650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560067" y="4665446"/>
            <a:ext cx="9805035" cy="480059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"/>
              </a:spcBef>
              <a:tabLst>
                <a:tab pos="3965575" algn="l"/>
                <a:tab pos="9791700" algn="l"/>
              </a:tabLst>
            </a:pPr>
            <a:r>
              <a:rPr sz="1400" strike="sngStrike" dirty="0">
                <a:latin typeface="Century Gothic"/>
                <a:cs typeface="Century Gothic"/>
              </a:rPr>
              <a:t> 	491</a:t>
            </a:r>
            <a:r>
              <a:rPr sz="1400" strike="sngStrike" spc="-114" dirty="0">
                <a:latin typeface="Century Gothic"/>
                <a:cs typeface="Century Gothic"/>
              </a:rPr>
              <a:t> </a:t>
            </a:r>
            <a:r>
              <a:rPr sz="1400" strike="sngStrike" dirty="0">
                <a:latin typeface="Century Gothic"/>
                <a:cs typeface="Century Gothic"/>
              </a:rPr>
              <a:t>100	</a:t>
            </a:r>
            <a:endParaRPr sz="1400">
              <a:latin typeface="Century Gothic"/>
              <a:cs typeface="Century Gothic"/>
            </a:endParaRPr>
          </a:p>
          <a:p>
            <a:pPr marL="5932805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Century Gothic"/>
                <a:cs typeface="Century Gothic"/>
              </a:rPr>
              <a:t>1 </a:t>
            </a:r>
            <a:r>
              <a:rPr sz="1400" spc="-5" dirty="0">
                <a:latin typeface="Century Gothic"/>
                <a:cs typeface="Century Gothic"/>
              </a:rPr>
              <a:t>125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300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560067" y="3284042"/>
            <a:ext cx="98050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87690" algn="l"/>
                <a:tab pos="9791700" algn="l"/>
              </a:tabLst>
            </a:pPr>
            <a:r>
              <a:rPr sz="1400" strike="sngStrike" dirty="0">
                <a:latin typeface="Century Gothic"/>
                <a:cs typeface="Century Gothic"/>
              </a:rPr>
              <a:t> 	982</a:t>
            </a:r>
            <a:r>
              <a:rPr sz="1400" strike="sngStrike" spc="-114" dirty="0">
                <a:latin typeface="Century Gothic"/>
                <a:cs typeface="Century Gothic"/>
              </a:rPr>
              <a:t> </a:t>
            </a:r>
            <a:r>
              <a:rPr sz="1400" strike="sngStrike" dirty="0">
                <a:latin typeface="Century Gothic"/>
                <a:cs typeface="Century Gothic"/>
              </a:rPr>
              <a:t>200	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594850" y="4441697"/>
            <a:ext cx="814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entury Gothic"/>
                <a:cs typeface="Century Gothic"/>
              </a:rPr>
              <a:t>1 </a:t>
            </a:r>
            <a:r>
              <a:rPr sz="1400" spc="-5" dirty="0">
                <a:latin typeface="Century Gothic"/>
                <a:cs typeface="Century Gothic"/>
              </a:rPr>
              <a:t>500</a:t>
            </a:r>
            <a:r>
              <a:rPr sz="1400" spc="-9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000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454396" y="4558284"/>
            <a:ext cx="76200" cy="636905"/>
          </a:xfrm>
          <a:custGeom>
            <a:avLst/>
            <a:gdLst/>
            <a:ahLst/>
            <a:cxnLst/>
            <a:rect l="l" t="t" r="r" b="b"/>
            <a:pathLst>
              <a:path w="76200" h="636904">
                <a:moveTo>
                  <a:pt x="31750" y="560578"/>
                </a:moveTo>
                <a:lnTo>
                  <a:pt x="0" y="560578"/>
                </a:lnTo>
                <a:lnTo>
                  <a:pt x="38100" y="636778"/>
                </a:lnTo>
                <a:lnTo>
                  <a:pt x="69850" y="573278"/>
                </a:lnTo>
                <a:lnTo>
                  <a:pt x="31750" y="573278"/>
                </a:lnTo>
                <a:lnTo>
                  <a:pt x="31750" y="560578"/>
                </a:lnTo>
                <a:close/>
              </a:path>
              <a:path w="76200" h="636904">
                <a:moveTo>
                  <a:pt x="44450" y="63500"/>
                </a:moveTo>
                <a:lnTo>
                  <a:pt x="31750" y="63500"/>
                </a:lnTo>
                <a:lnTo>
                  <a:pt x="31750" y="573278"/>
                </a:lnTo>
                <a:lnTo>
                  <a:pt x="44450" y="573278"/>
                </a:lnTo>
                <a:lnTo>
                  <a:pt x="44450" y="63500"/>
                </a:lnTo>
                <a:close/>
              </a:path>
              <a:path w="76200" h="636904">
                <a:moveTo>
                  <a:pt x="76200" y="560578"/>
                </a:moveTo>
                <a:lnTo>
                  <a:pt x="44450" y="560578"/>
                </a:lnTo>
                <a:lnTo>
                  <a:pt x="44450" y="573278"/>
                </a:lnTo>
                <a:lnTo>
                  <a:pt x="69850" y="573278"/>
                </a:lnTo>
                <a:lnTo>
                  <a:pt x="76200" y="560578"/>
                </a:lnTo>
                <a:close/>
              </a:path>
              <a:path w="76200" h="636904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636904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1205464" y="2878074"/>
            <a:ext cx="814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1 </a:t>
            </a:r>
            <a:r>
              <a:rPr sz="1400" spc="-5" dirty="0">
                <a:latin typeface="Century Gothic"/>
                <a:cs typeface="Century Gothic"/>
              </a:rPr>
              <a:t>178</a:t>
            </a:r>
            <a:r>
              <a:rPr sz="1400" spc="-9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640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11081131" y="4295647"/>
            <a:ext cx="814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entury Gothic"/>
                <a:cs typeface="Century Gothic"/>
              </a:rPr>
              <a:t>1 </a:t>
            </a:r>
            <a:r>
              <a:rPr sz="1400" spc="-5" dirty="0">
                <a:latin typeface="Century Gothic"/>
                <a:cs typeface="Century Gothic"/>
              </a:rPr>
              <a:t>976</a:t>
            </a:r>
            <a:r>
              <a:rPr sz="1400" spc="-9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880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04" y="58369"/>
            <a:ext cx="742442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spc="-10"/>
              <a:t>Vantagens ao usar o software ASTER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383283" y="4386198"/>
            <a:ext cx="12052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>
                <a:latin typeface="Century Gothic"/>
                <a:cs typeface="Century Gothic"/>
              </a:rPr>
              <a:t>Redução de gastos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4048" y="1617623"/>
            <a:ext cx="1786074" cy="2691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92580"/>
            <a:ext cx="3895344" cy="2855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48773" y="4388611"/>
            <a:ext cx="1075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>
                <a:latin typeface="Century Gothic"/>
                <a:cs typeface="Century Gothic"/>
              </a:rPr>
              <a:t>Ecologia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47288" y="4165091"/>
            <a:ext cx="5277612" cy="1959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48564" y="647319"/>
            <a:ext cx="3296403" cy="2333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1476" y="754380"/>
            <a:ext cx="2226564" cy="2226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98314" y="3057905"/>
            <a:ext cx="26917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7620" algn="ctr">
              <a:lnSpc>
                <a:spcPct val="100000"/>
              </a:lnSpc>
              <a:spcBef>
                <a:spcPts val="100"/>
              </a:spcBef>
            </a:pPr>
            <a:r>
              <a:rPr lang="pt-BR" sz="1600" spc="-5">
                <a:latin typeface="Century Gothic"/>
                <a:cs typeface="Century Gothic"/>
              </a:rPr>
              <a:t>Redução do tempo de inatividade do equipamento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4957317" y="6090920"/>
            <a:ext cx="23456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1600">
                <a:latin typeface="Century Gothic"/>
                <a:cs typeface="Century Gothic"/>
              </a:rPr>
              <a:t>Capaz de criar até 12 estações de trabalho </a:t>
            </a:r>
            <a:endParaRPr sz="1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04" y="58369"/>
            <a:ext cx="774402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spc="-5"/>
              <a:t>Desvantagens ao usar o software</a:t>
            </a:r>
            <a:r>
              <a:rPr lang="en-US" sz="2800" spc="-5"/>
              <a:t> ASTER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1930001" y="845020"/>
            <a:ext cx="2493115" cy="2512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4727" y="812291"/>
            <a:ext cx="2621279" cy="2619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96617" y="3472053"/>
            <a:ext cx="29381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 algn="ctr">
              <a:lnSpc>
                <a:spcPct val="100000"/>
              </a:lnSpc>
              <a:spcBef>
                <a:spcPts val="100"/>
              </a:spcBef>
            </a:pPr>
            <a:r>
              <a:rPr lang="pt-BR" spc="-10">
                <a:latin typeface="Century Gothic"/>
                <a:cs typeface="Century Gothic"/>
              </a:rPr>
              <a:t>Restrições de administração remota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8218" y="3454730"/>
            <a:ext cx="21278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1800">
                <a:latin typeface="Century Gothic"/>
                <a:cs typeface="Century Gothic"/>
              </a:rPr>
              <a:t>Cuidados com o PC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42299" y="1101727"/>
            <a:ext cx="2730842" cy="22002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73397" y="6201562"/>
            <a:ext cx="37344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pc="-5">
                <a:latin typeface="Century Gothic"/>
                <a:cs typeface="Century Gothic"/>
              </a:rPr>
              <a:t>Flexibilidade precária de substituição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14563" y="4295417"/>
            <a:ext cx="1442477" cy="1843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98180" y="4323588"/>
            <a:ext cx="1757172" cy="1648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4727" y="4323588"/>
            <a:ext cx="1757172" cy="1648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3423" y="5077840"/>
            <a:ext cx="1532255" cy="250190"/>
          </a:xfrm>
          <a:custGeom>
            <a:avLst/>
            <a:gdLst/>
            <a:ahLst/>
            <a:cxnLst/>
            <a:rect l="l" t="t" r="r" b="b"/>
            <a:pathLst>
              <a:path w="1532254" h="250189">
                <a:moveTo>
                  <a:pt x="1305814" y="21081"/>
                </a:moveTo>
                <a:lnTo>
                  <a:pt x="1304289" y="97295"/>
                </a:lnTo>
                <a:lnTo>
                  <a:pt x="1342389" y="98043"/>
                </a:lnTo>
                <a:lnTo>
                  <a:pt x="1340865" y="174243"/>
                </a:lnTo>
                <a:lnTo>
                  <a:pt x="1302750" y="174243"/>
                </a:lnTo>
                <a:lnTo>
                  <a:pt x="1301241" y="249681"/>
                </a:lnTo>
                <a:lnTo>
                  <a:pt x="1459792" y="174243"/>
                </a:lnTo>
                <a:lnTo>
                  <a:pt x="1340865" y="174243"/>
                </a:lnTo>
                <a:lnTo>
                  <a:pt x="1302765" y="173495"/>
                </a:lnTo>
                <a:lnTo>
                  <a:pt x="1461365" y="173495"/>
                </a:lnTo>
                <a:lnTo>
                  <a:pt x="1532127" y="139826"/>
                </a:lnTo>
                <a:lnTo>
                  <a:pt x="1305814" y="21081"/>
                </a:lnTo>
                <a:close/>
              </a:path>
              <a:path w="1532254" h="250189">
                <a:moveTo>
                  <a:pt x="230759" y="0"/>
                </a:moveTo>
                <a:lnTo>
                  <a:pt x="0" y="109854"/>
                </a:lnTo>
                <a:lnTo>
                  <a:pt x="226313" y="228599"/>
                </a:lnTo>
                <a:lnTo>
                  <a:pt x="227795" y="152385"/>
                </a:lnTo>
                <a:lnTo>
                  <a:pt x="189737" y="151637"/>
                </a:lnTo>
                <a:lnTo>
                  <a:pt x="191262" y="75437"/>
                </a:lnTo>
                <a:lnTo>
                  <a:pt x="229292" y="75437"/>
                </a:lnTo>
                <a:lnTo>
                  <a:pt x="230759" y="0"/>
                </a:lnTo>
                <a:close/>
              </a:path>
              <a:path w="1532254" h="250189">
                <a:moveTo>
                  <a:pt x="1304289" y="97295"/>
                </a:moveTo>
                <a:lnTo>
                  <a:pt x="1302765" y="173495"/>
                </a:lnTo>
                <a:lnTo>
                  <a:pt x="1340865" y="174243"/>
                </a:lnTo>
                <a:lnTo>
                  <a:pt x="1342389" y="98043"/>
                </a:lnTo>
                <a:lnTo>
                  <a:pt x="1304289" y="97295"/>
                </a:lnTo>
                <a:close/>
              </a:path>
              <a:path w="1532254" h="250189">
                <a:moveTo>
                  <a:pt x="229277" y="76184"/>
                </a:moveTo>
                <a:lnTo>
                  <a:pt x="227795" y="152385"/>
                </a:lnTo>
                <a:lnTo>
                  <a:pt x="1302765" y="173495"/>
                </a:lnTo>
                <a:lnTo>
                  <a:pt x="1304289" y="97295"/>
                </a:lnTo>
                <a:lnTo>
                  <a:pt x="229277" y="76184"/>
                </a:lnTo>
                <a:close/>
              </a:path>
              <a:path w="1532254" h="250189">
                <a:moveTo>
                  <a:pt x="191262" y="75437"/>
                </a:moveTo>
                <a:lnTo>
                  <a:pt x="189737" y="151637"/>
                </a:lnTo>
                <a:lnTo>
                  <a:pt x="227795" y="152385"/>
                </a:lnTo>
                <a:lnTo>
                  <a:pt x="229277" y="76184"/>
                </a:lnTo>
                <a:lnTo>
                  <a:pt x="191262" y="75437"/>
                </a:lnTo>
                <a:close/>
              </a:path>
              <a:path w="1532254" h="250189">
                <a:moveTo>
                  <a:pt x="229292" y="75437"/>
                </a:moveTo>
                <a:lnTo>
                  <a:pt x="191262" y="75437"/>
                </a:lnTo>
                <a:lnTo>
                  <a:pt x="229277" y="76184"/>
                </a:lnTo>
                <a:lnTo>
                  <a:pt x="229292" y="754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78752" y="5108321"/>
            <a:ext cx="1532255" cy="250190"/>
          </a:xfrm>
          <a:custGeom>
            <a:avLst/>
            <a:gdLst/>
            <a:ahLst/>
            <a:cxnLst/>
            <a:rect l="l" t="t" r="r" b="b"/>
            <a:pathLst>
              <a:path w="1532254" h="250189">
                <a:moveTo>
                  <a:pt x="1305814" y="21081"/>
                </a:moveTo>
                <a:lnTo>
                  <a:pt x="1304289" y="97295"/>
                </a:lnTo>
                <a:lnTo>
                  <a:pt x="1342390" y="98043"/>
                </a:lnTo>
                <a:lnTo>
                  <a:pt x="1340866" y="174243"/>
                </a:lnTo>
                <a:lnTo>
                  <a:pt x="1302750" y="174243"/>
                </a:lnTo>
                <a:lnTo>
                  <a:pt x="1301242" y="249681"/>
                </a:lnTo>
                <a:lnTo>
                  <a:pt x="1459792" y="174243"/>
                </a:lnTo>
                <a:lnTo>
                  <a:pt x="1340866" y="174243"/>
                </a:lnTo>
                <a:lnTo>
                  <a:pt x="1302765" y="173495"/>
                </a:lnTo>
                <a:lnTo>
                  <a:pt x="1461365" y="173495"/>
                </a:lnTo>
                <a:lnTo>
                  <a:pt x="1532127" y="139826"/>
                </a:lnTo>
                <a:lnTo>
                  <a:pt x="1305814" y="21081"/>
                </a:lnTo>
                <a:close/>
              </a:path>
              <a:path w="1532254" h="250189">
                <a:moveTo>
                  <a:pt x="230758" y="0"/>
                </a:moveTo>
                <a:lnTo>
                  <a:pt x="0" y="109854"/>
                </a:lnTo>
                <a:lnTo>
                  <a:pt x="226314" y="228599"/>
                </a:lnTo>
                <a:lnTo>
                  <a:pt x="227795" y="152385"/>
                </a:lnTo>
                <a:lnTo>
                  <a:pt x="189738" y="151637"/>
                </a:lnTo>
                <a:lnTo>
                  <a:pt x="191262" y="75437"/>
                </a:lnTo>
                <a:lnTo>
                  <a:pt x="229292" y="75437"/>
                </a:lnTo>
                <a:lnTo>
                  <a:pt x="230758" y="0"/>
                </a:lnTo>
                <a:close/>
              </a:path>
              <a:path w="1532254" h="250189">
                <a:moveTo>
                  <a:pt x="1304289" y="97295"/>
                </a:moveTo>
                <a:lnTo>
                  <a:pt x="1302765" y="173495"/>
                </a:lnTo>
                <a:lnTo>
                  <a:pt x="1340866" y="174243"/>
                </a:lnTo>
                <a:lnTo>
                  <a:pt x="1342390" y="98043"/>
                </a:lnTo>
                <a:lnTo>
                  <a:pt x="1304289" y="97295"/>
                </a:lnTo>
                <a:close/>
              </a:path>
              <a:path w="1532254" h="250189">
                <a:moveTo>
                  <a:pt x="229277" y="76184"/>
                </a:moveTo>
                <a:lnTo>
                  <a:pt x="227795" y="152385"/>
                </a:lnTo>
                <a:lnTo>
                  <a:pt x="1302765" y="173495"/>
                </a:lnTo>
                <a:lnTo>
                  <a:pt x="1304289" y="97295"/>
                </a:lnTo>
                <a:lnTo>
                  <a:pt x="229277" y="76184"/>
                </a:lnTo>
                <a:close/>
              </a:path>
              <a:path w="1532254" h="250189">
                <a:moveTo>
                  <a:pt x="191262" y="75437"/>
                </a:moveTo>
                <a:lnTo>
                  <a:pt x="189738" y="151637"/>
                </a:lnTo>
                <a:lnTo>
                  <a:pt x="227795" y="152385"/>
                </a:lnTo>
                <a:lnTo>
                  <a:pt x="229277" y="76184"/>
                </a:lnTo>
                <a:lnTo>
                  <a:pt x="191262" y="75437"/>
                </a:lnTo>
                <a:close/>
              </a:path>
              <a:path w="1532254" h="250189">
                <a:moveTo>
                  <a:pt x="229292" y="75437"/>
                </a:moveTo>
                <a:lnTo>
                  <a:pt x="191262" y="75437"/>
                </a:lnTo>
                <a:lnTo>
                  <a:pt x="229277" y="76184"/>
                </a:lnTo>
                <a:lnTo>
                  <a:pt x="229292" y="754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04" y="58369"/>
            <a:ext cx="22009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spc="-10"/>
              <a:t>Conclusão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237589" y="788288"/>
            <a:ext cx="9681845" cy="1206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pt-BR" sz="1800" spc="-5">
                <a:latin typeface="Century Gothic"/>
                <a:cs typeface="Century Gothic"/>
              </a:rPr>
              <a:t>Baseado nos resultados do projeto-piloto, depois de analisar todas as vantagens e desvantagens do software ASTER, foi decidido que seria apropriado usá-lo durante a aquisição de novas estações de trabalho na empresa.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8355" y="1906523"/>
            <a:ext cx="5727192" cy="4553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29000"/>
            <a:ext cx="12183110" cy="1108075"/>
          </a:xfrm>
          <a:custGeom>
            <a:avLst/>
            <a:gdLst/>
            <a:ahLst/>
            <a:cxnLst/>
            <a:rect l="l" t="t" r="r" b="b"/>
            <a:pathLst>
              <a:path w="12183110" h="1108075">
                <a:moveTo>
                  <a:pt x="0" y="1107948"/>
                </a:moveTo>
                <a:lnTo>
                  <a:pt x="12182856" y="1107948"/>
                </a:lnTo>
                <a:lnTo>
                  <a:pt x="12182856" y="0"/>
                </a:lnTo>
                <a:lnTo>
                  <a:pt x="0" y="0"/>
                </a:lnTo>
                <a:lnTo>
                  <a:pt x="0" y="1107948"/>
                </a:lnTo>
                <a:close/>
              </a:path>
            </a:pathLst>
          </a:custGeom>
          <a:solidFill>
            <a:srgbClr val="FFD2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9145" y="3607293"/>
            <a:ext cx="12192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4800" spc="-5"/>
              <a:t>Muito obrigado pela vossa atenção!</a:t>
            </a:r>
            <a:endParaRPr sz="4800" spc="-5" dirty="0"/>
          </a:p>
        </p:txBody>
      </p:sp>
      <p:sp>
        <p:nvSpPr>
          <p:cNvPr id="6" name="object 6"/>
          <p:cNvSpPr/>
          <p:nvPr/>
        </p:nvSpPr>
        <p:spPr>
          <a:xfrm>
            <a:off x="5230367" y="1232916"/>
            <a:ext cx="1712976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8811"/>
            <a:ext cx="860806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spc="-10"/>
              <a:t>Direções do departamento de TI do JSC</a:t>
            </a:r>
            <a:r>
              <a:rPr lang="en-US" sz="2800" spc="-10"/>
              <a:t> </a:t>
            </a:r>
            <a:r>
              <a:rPr lang="en-US" sz="2800" spc="-10" dirty="0"/>
              <a:t>“82 SRZ”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097017" y="3672585"/>
            <a:ext cx="205740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28600" marR="5080" indent="-216535">
              <a:lnSpc>
                <a:spcPts val="2640"/>
              </a:lnSpc>
              <a:spcBef>
                <a:spcPts val="385"/>
              </a:spcBef>
            </a:pPr>
            <a:r>
              <a:rPr sz="2400" spc="-5" dirty="0">
                <a:latin typeface="Century Gothic"/>
                <a:cs typeface="Century Gothic"/>
              </a:rPr>
              <a:t>Н</a:t>
            </a:r>
            <a:r>
              <a:rPr sz="2400" spc="5" dirty="0">
                <a:latin typeface="Century Gothic"/>
                <a:cs typeface="Century Gothic"/>
              </a:rPr>
              <a:t>а</a:t>
            </a:r>
            <a:r>
              <a:rPr sz="2400" spc="-5" dirty="0">
                <a:latin typeface="Century Gothic"/>
                <a:cs typeface="Century Gothic"/>
              </a:rPr>
              <a:t>пра</a:t>
            </a:r>
            <a:r>
              <a:rPr sz="2400" spc="5" dirty="0">
                <a:latin typeface="Century Gothic"/>
                <a:cs typeface="Century Gothic"/>
              </a:rPr>
              <a:t>в</a:t>
            </a:r>
            <a:r>
              <a:rPr sz="2400" spc="-5" dirty="0">
                <a:latin typeface="Century Gothic"/>
                <a:cs typeface="Century Gothic"/>
              </a:rPr>
              <a:t>ле</a:t>
            </a:r>
            <a:r>
              <a:rPr sz="2400" dirty="0">
                <a:latin typeface="Century Gothic"/>
                <a:cs typeface="Century Gothic"/>
              </a:rPr>
              <a:t>н</a:t>
            </a:r>
            <a:r>
              <a:rPr sz="2400" spc="-5" dirty="0">
                <a:latin typeface="Century Gothic"/>
                <a:cs typeface="Century Gothic"/>
              </a:rPr>
              <a:t>ия  </a:t>
            </a:r>
            <a:r>
              <a:rPr sz="2400" spc="-10" dirty="0">
                <a:latin typeface="Century Gothic"/>
                <a:cs typeface="Century Gothic"/>
              </a:rPr>
              <a:t>IT </a:t>
            </a:r>
            <a:r>
              <a:rPr sz="2400" spc="-5" dirty="0">
                <a:latin typeface="Century Gothic"/>
                <a:cs typeface="Century Gothic"/>
              </a:rPr>
              <a:t>развития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3350" y="1320165"/>
            <a:ext cx="1730375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207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Новое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2070"/>
              </a:lnSpc>
            </a:pPr>
            <a:r>
              <a:rPr sz="1800" spc="-10" dirty="0">
                <a:latin typeface="Century Gothic"/>
                <a:cs typeface="Century Gothic"/>
              </a:rPr>
              <a:t>оборудование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1183" y="1027175"/>
            <a:ext cx="9986772" cy="5216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206358" y="2566000"/>
            <a:ext cx="2871597" cy="55335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896619" marR="5080" indent="-884555">
              <a:lnSpc>
                <a:spcPts val="1980"/>
              </a:lnSpc>
              <a:spcBef>
                <a:spcPts val="315"/>
              </a:spcBef>
            </a:pPr>
            <a:r>
              <a:rPr lang="pt-BR" sz="1800">
                <a:latin typeface="Century Gothic"/>
                <a:cs typeface="Century Gothic"/>
              </a:rPr>
              <a:t>Introdução a um novo software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09043" y="6531987"/>
            <a:ext cx="13525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dirty="0">
                <a:latin typeface="Century Gothic"/>
                <a:cs typeface="Century Gothic"/>
              </a:rPr>
              <a:t>2</a:t>
            </a:fld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96200" y="5211540"/>
            <a:ext cx="259080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70"/>
              </a:lnSpc>
              <a:spcBef>
                <a:spcPts val="100"/>
              </a:spcBef>
            </a:pPr>
            <a:r>
              <a:rPr lang="pt-BR" sz="1800">
                <a:latin typeface="Century Gothic"/>
                <a:cs typeface="Century Gothic"/>
              </a:rPr>
              <a:t>Transição para o uso de documentos eletrônicos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52167" y="5222441"/>
            <a:ext cx="1638300" cy="809837"/>
          </a:xfrm>
          <a:prstGeom prst="rect">
            <a:avLst/>
          </a:prstGeom>
        </p:spPr>
        <p:txBody>
          <a:bodyPr vert="horz" wrap="square" lIns="0" tIns="40005" rIns="0" bIns="0" rtlCol="0" anchor="t">
            <a:spAutoFit/>
          </a:bodyPr>
          <a:lstStyle/>
          <a:p>
            <a:pPr marL="306705" marR="5080" indent="-294640" algn="ctr">
              <a:lnSpc>
                <a:spcPts val="1980"/>
              </a:lnSpc>
              <a:spcBef>
                <a:spcPts val="315"/>
              </a:spcBef>
            </a:pPr>
            <a:r>
              <a:rPr lang="pt-BR" sz="1800">
                <a:latin typeface="Century Gothic"/>
                <a:cs typeface="Century Gothic"/>
              </a:rPr>
              <a:t>Criação de um novo sistema ERP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2397" y="2635314"/>
            <a:ext cx="233807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070"/>
              </a:lnSpc>
              <a:spcBef>
                <a:spcPts val="100"/>
              </a:spcBef>
            </a:pPr>
            <a:r>
              <a:rPr lang="pt-BR" spc="-5">
                <a:latin typeface="Century Gothic"/>
                <a:cs typeface="Century Gothic"/>
              </a:rPr>
              <a:t>Novas estações de trabalho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85C90-0735-45E4-BB7C-CCE4A22CD268}"/>
              </a:ext>
            </a:extLst>
          </p:cNvPr>
          <p:cNvSpPr txBox="1"/>
          <p:nvPr/>
        </p:nvSpPr>
        <p:spPr>
          <a:xfrm>
            <a:off x="5101208" y="3581400"/>
            <a:ext cx="198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>
                <a:latin typeface="Century Gothic" panose="020B0502020202020204" pitchFamily="34" charset="0"/>
              </a:rPr>
              <a:t>Direções do departamento de TI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59802-9A86-44D7-BA06-E7E6F123BDE1}"/>
              </a:ext>
            </a:extLst>
          </p:cNvPr>
          <p:cNvSpPr txBox="1"/>
          <p:nvPr/>
        </p:nvSpPr>
        <p:spPr>
          <a:xfrm>
            <a:off x="5101208" y="1225014"/>
            <a:ext cx="198958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>
                <a:latin typeface="Century Gothic" panose="020B0502020202020204" pitchFamily="34" charset="0"/>
              </a:rPr>
              <a:t>Novo equipamento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362" y="50886"/>
            <a:ext cx="895561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spc="-10"/>
              <a:t>Problemas enfrentados pelo departamento de TI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1827880" y="725423"/>
            <a:ext cx="2861209" cy="199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96940" y="725423"/>
            <a:ext cx="4855464" cy="1999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65005" y="3675888"/>
            <a:ext cx="3293623" cy="2596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65118" y="3618810"/>
            <a:ext cx="2884394" cy="2653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66569" y="2934715"/>
            <a:ext cx="2171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>
                <a:latin typeface="Century Gothic" panose="020B0502020202020204" pitchFamily="34" charset="0"/>
              </a:rPr>
              <a:t>Baixo orçamento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09043" y="6531987"/>
            <a:ext cx="135255" cy="212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1200" dirty="0">
                <a:latin typeface="Century Gothic"/>
                <a:cs typeface="Century Gothic"/>
              </a:rPr>
              <a:t>3</a:t>
            </a:fld>
            <a:endParaRPr sz="12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9602" y="2948685"/>
            <a:ext cx="249745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pc="-5">
                <a:latin typeface="Century Gothic"/>
                <a:cs typeface="Century Gothic"/>
              </a:rPr>
              <a:t>Curto período de tempo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6881" y="6321348"/>
            <a:ext cx="4732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1800">
                <a:latin typeface="Century Gothic"/>
                <a:cs typeface="Century Gothic"/>
              </a:rPr>
              <a:t>Equipamento precário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65005" y="6321348"/>
            <a:ext cx="314579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1800">
                <a:latin typeface="Century Gothic"/>
                <a:cs typeface="Century Gothic"/>
              </a:rPr>
              <a:t>Indenização diária de técnica</a:t>
            </a:r>
            <a:endParaRPr sz="1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04" y="38811"/>
            <a:ext cx="454130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/>
              <a:t>Opções de soluções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723900" y="3255264"/>
            <a:ext cx="3395472" cy="2546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81290" y="1257808"/>
            <a:ext cx="1854200" cy="1854200"/>
          </a:xfrm>
          <a:custGeom>
            <a:avLst/>
            <a:gdLst/>
            <a:ahLst/>
            <a:cxnLst/>
            <a:rect l="l" t="t" r="r" b="b"/>
            <a:pathLst>
              <a:path w="1854200" h="1854200">
                <a:moveTo>
                  <a:pt x="143763" y="0"/>
                </a:moveTo>
                <a:lnTo>
                  <a:pt x="143763" y="143763"/>
                </a:lnTo>
                <a:lnTo>
                  <a:pt x="0" y="143763"/>
                </a:lnTo>
                <a:lnTo>
                  <a:pt x="1638300" y="1781937"/>
                </a:lnTo>
                <a:lnTo>
                  <a:pt x="1566417" y="1853818"/>
                </a:lnTo>
                <a:lnTo>
                  <a:pt x="1853818" y="1853818"/>
                </a:lnTo>
                <a:lnTo>
                  <a:pt x="1853818" y="1638300"/>
                </a:lnTo>
                <a:lnTo>
                  <a:pt x="1781936" y="1638300"/>
                </a:lnTo>
                <a:lnTo>
                  <a:pt x="143763" y="0"/>
                </a:lnTo>
                <a:close/>
              </a:path>
              <a:path w="1854200" h="1854200">
                <a:moveTo>
                  <a:pt x="1853818" y="1566417"/>
                </a:moveTo>
                <a:lnTo>
                  <a:pt x="1781936" y="1638300"/>
                </a:lnTo>
                <a:lnTo>
                  <a:pt x="1853818" y="1638300"/>
                </a:lnTo>
                <a:lnTo>
                  <a:pt x="1853818" y="1566417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81290" y="1257808"/>
            <a:ext cx="1854200" cy="1854200"/>
          </a:xfrm>
          <a:custGeom>
            <a:avLst/>
            <a:gdLst/>
            <a:ahLst/>
            <a:cxnLst/>
            <a:rect l="l" t="t" r="r" b="b"/>
            <a:pathLst>
              <a:path w="1854200" h="1854200">
                <a:moveTo>
                  <a:pt x="143763" y="0"/>
                </a:moveTo>
                <a:lnTo>
                  <a:pt x="1781936" y="1638300"/>
                </a:lnTo>
                <a:lnTo>
                  <a:pt x="1853818" y="1566417"/>
                </a:lnTo>
                <a:lnTo>
                  <a:pt x="1853818" y="1853818"/>
                </a:lnTo>
                <a:lnTo>
                  <a:pt x="1566417" y="1853818"/>
                </a:lnTo>
                <a:lnTo>
                  <a:pt x="1638300" y="1781937"/>
                </a:lnTo>
                <a:lnTo>
                  <a:pt x="0" y="143763"/>
                </a:lnTo>
                <a:lnTo>
                  <a:pt x="143763" y="143763"/>
                </a:lnTo>
                <a:lnTo>
                  <a:pt x="143763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28765" y="1184910"/>
            <a:ext cx="405765" cy="2341245"/>
          </a:xfrm>
          <a:custGeom>
            <a:avLst/>
            <a:gdLst/>
            <a:ahLst/>
            <a:cxnLst/>
            <a:rect l="l" t="t" r="r" b="b"/>
            <a:pathLst>
              <a:path w="405765" h="2341245">
                <a:moveTo>
                  <a:pt x="405384" y="2138172"/>
                </a:moveTo>
                <a:lnTo>
                  <a:pt x="0" y="2138172"/>
                </a:lnTo>
                <a:lnTo>
                  <a:pt x="202692" y="2340864"/>
                </a:lnTo>
                <a:lnTo>
                  <a:pt x="405384" y="2138172"/>
                </a:lnTo>
                <a:close/>
              </a:path>
              <a:path w="405765" h="2341245">
                <a:moveTo>
                  <a:pt x="101346" y="0"/>
                </a:moveTo>
                <a:lnTo>
                  <a:pt x="101346" y="2138172"/>
                </a:lnTo>
                <a:lnTo>
                  <a:pt x="304038" y="2138172"/>
                </a:lnTo>
                <a:lnTo>
                  <a:pt x="304038" y="101345"/>
                </a:lnTo>
                <a:lnTo>
                  <a:pt x="202692" y="101345"/>
                </a:lnTo>
                <a:lnTo>
                  <a:pt x="101346" y="0"/>
                </a:lnTo>
                <a:close/>
              </a:path>
              <a:path w="405765" h="2341245">
                <a:moveTo>
                  <a:pt x="304038" y="0"/>
                </a:moveTo>
                <a:lnTo>
                  <a:pt x="202692" y="101345"/>
                </a:lnTo>
                <a:lnTo>
                  <a:pt x="304038" y="101345"/>
                </a:lnTo>
                <a:lnTo>
                  <a:pt x="304038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8765" y="1184910"/>
            <a:ext cx="405765" cy="2341245"/>
          </a:xfrm>
          <a:custGeom>
            <a:avLst/>
            <a:gdLst/>
            <a:ahLst/>
            <a:cxnLst/>
            <a:rect l="l" t="t" r="r" b="b"/>
            <a:pathLst>
              <a:path w="405765" h="2341245">
                <a:moveTo>
                  <a:pt x="304038" y="0"/>
                </a:moveTo>
                <a:lnTo>
                  <a:pt x="304038" y="2138172"/>
                </a:lnTo>
                <a:lnTo>
                  <a:pt x="405384" y="2138172"/>
                </a:lnTo>
                <a:lnTo>
                  <a:pt x="202692" y="2340864"/>
                </a:lnTo>
                <a:lnTo>
                  <a:pt x="0" y="2138172"/>
                </a:lnTo>
                <a:lnTo>
                  <a:pt x="101346" y="2138172"/>
                </a:lnTo>
                <a:lnTo>
                  <a:pt x="101346" y="0"/>
                </a:lnTo>
                <a:lnTo>
                  <a:pt x="202692" y="101345"/>
                </a:lnTo>
                <a:lnTo>
                  <a:pt x="304038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0545" y="1213485"/>
            <a:ext cx="1848485" cy="1860550"/>
          </a:xfrm>
          <a:custGeom>
            <a:avLst/>
            <a:gdLst/>
            <a:ahLst/>
            <a:cxnLst/>
            <a:rect l="l" t="t" r="r" b="b"/>
            <a:pathLst>
              <a:path w="1848485" h="1860550">
                <a:moveTo>
                  <a:pt x="0" y="1573149"/>
                </a:moveTo>
                <a:lnTo>
                  <a:pt x="1143" y="1860550"/>
                </a:lnTo>
                <a:lnTo>
                  <a:pt x="288544" y="1859406"/>
                </a:lnTo>
                <a:lnTo>
                  <a:pt x="216407" y="1787905"/>
                </a:lnTo>
                <a:lnTo>
                  <a:pt x="358398" y="1644777"/>
                </a:lnTo>
                <a:lnTo>
                  <a:pt x="72136" y="1644777"/>
                </a:lnTo>
                <a:lnTo>
                  <a:pt x="0" y="1573149"/>
                </a:lnTo>
                <a:close/>
              </a:path>
              <a:path w="1848485" h="1860550">
                <a:moveTo>
                  <a:pt x="1703832" y="0"/>
                </a:moveTo>
                <a:lnTo>
                  <a:pt x="72136" y="1644777"/>
                </a:lnTo>
                <a:lnTo>
                  <a:pt x="358398" y="1644777"/>
                </a:lnTo>
                <a:lnTo>
                  <a:pt x="1847474" y="143763"/>
                </a:lnTo>
                <a:lnTo>
                  <a:pt x="1704467" y="143763"/>
                </a:lnTo>
                <a:lnTo>
                  <a:pt x="1703832" y="0"/>
                </a:lnTo>
                <a:close/>
              </a:path>
              <a:path w="1848485" h="1860550">
                <a:moveTo>
                  <a:pt x="1848104" y="143128"/>
                </a:moveTo>
                <a:lnTo>
                  <a:pt x="1704467" y="143763"/>
                </a:lnTo>
                <a:lnTo>
                  <a:pt x="1847474" y="143763"/>
                </a:lnTo>
                <a:lnTo>
                  <a:pt x="1848104" y="143128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90545" y="1213485"/>
            <a:ext cx="1848485" cy="1860550"/>
          </a:xfrm>
          <a:custGeom>
            <a:avLst/>
            <a:gdLst/>
            <a:ahLst/>
            <a:cxnLst/>
            <a:rect l="l" t="t" r="r" b="b"/>
            <a:pathLst>
              <a:path w="1848485" h="1860550">
                <a:moveTo>
                  <a:pt x="1848104" y="143128"/>
                </a:moveTo>
                <a:lnTo>
                  <a:pt x="216407" y="1787905"/>
                </a:lnTo>
                <a:lnTo>
                  <a:pt x="288544" y="1859406"/>
                </a:lnTo>
                <a:lnTo>
                  <a:pt x="1143" y="1860550"/>
                </a:lnTo>
                <a:lnTo>
                  <a:pt x="0" y="1573149"/>
                </a:lnTo>
                <a:lnTo>
                  <a:pt x="72136" y="1644777"/>
                </a:lnTo>
                <a:lnTo>
                  <a:pt x="1703832" y="0"/>
                </a:lnTo>
                <a:lnTo>
                  <a:pt x="1704467" y="143763"/>
                </a:lnTo>
                <a:lnTo>
                  <a:pt x="1848104" y="143128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82110" y="687069"/>
            <a:ext cx="53162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pt-BR" sz="2800" spc="-5">
                <a:latin typeface="Century Gothic"/>
                <a:cs typeface="Century Gothic"/>
              </a:rPr>
              <a:t>Opções avaliadas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05106" y="3750352"/>
            <a:ext cx="3240868" cy="2380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05027" y="5935167"/>
            <a:ext cx="2950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000">
                <a:latin typeface="Century Gothic"/>
                <a:cs typeface="Century Gothic"/>
              </a:rPr>
              <a:t>Server terminal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2564" y="6180046"/>
            <a:ext cx="364566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2000">
                <a:latin typeface="Century Gothic"/>
                <a:cs typeface="Century Gothic"/>
              </a:rPr>
              <a:t>Computadores baratos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15553" y="5613298"/>
            <a:ext cx="33350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BR" sz="1800">
                <a:latin typeface="Century Gothic"/>
                <a:cs typeface="Century Gothic"/>
              </a:rPr>
              <a:t>Otimização do uso de sistemas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75776" y="3503676"/>
            <a:ext cx="2654807" cy="194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921743" y="6532880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4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6627" y="4190472"/>
            <a:ext cx="699552" cy="9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8523" y="4163040"/>
            <a:ext cx="698543" cy="9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70662" cy="556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804" y="58369"/>
            <a:ext cx="5967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/>
              <a:t>Por trás do projeto-piloto</a:t>
            </a:r>
            <a:endParaRPr sz="2800" dirty="0"/>
          </a:p>
        </p:txBody>
      </p:sp>
      <p:sp>
        <p:nvSpPr>
          <p:cNvPr id="6" name="object 6"/>
          <p:cNvSpPr/>
          <p:nvPr/>
        </p:nvSpPr>
        <p:spPr>
          <a:xfrm>
            <a:off x="429768" y="3133344"/>
            <a:ext cx="946404" cy="817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987" y="4190472"/>
            <a:ext cx="699552" cy="9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4076" y="3133344"/>
            <a:ext cx="946403" cy="817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42514" y="2063076"/>
            <a:ext cx="928745" cy="96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91300" y="3133344"/>
            <a:ext cx="946403" cy="817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90415" y="3133344"/>
            <a:ext cx="946403" cy="817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47715" y="3133344"/>
            <a:ext cx="946403" cy="817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94688" y="3133344"/>
            <a:ext cx="947927" cy="817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25511" y="1630679"/>
            <a:ext cx="3797807" cy="3549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70164" y="1298447"/>
            <a:ext cx="4021835" cy="4238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0734" y="4207790"/>
            <a:ext cx="844243" cy="8442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87823" y="4207790"/>
            <a:ext cx="842972" cy="8442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32447" y="4096511"/>
            <a:ext cx="1011936" cy="10119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09898" y="2067648"/>
            <a:ext cx="928745" cy="96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56842" y="2067648"/>
            <a:ext cx="928745" cy="96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452" y="1772411"/>
            <a:ext cx="837618" cy="12715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30656" y="1772411"/>
            <a:ext cx="837618" cy="12715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37664" y="1772411"/>
            <a:ext cx="837618" cy="12715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6017" y="3848861"/>
            <a:ext cx="1905" cy="382270"/>
          </a:xfrm>
          <a:custGeom>
            <a:avLst/>
            <a:gdLst/>
            <a:ahLst/>
            <a:cxnLst/>
            <a:rect l="l" t="t" r="r" b="b"/>
            <a:pathLst>
              <a:path w="1905" h="382270">
                <a:moveTo>
                  <a:pt x="1308" y="382015"/>
                </a:move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67889" y="3827526"/>
            <a:ext cx="1270" cy="382270"/>
          </a:xfrm>
          <a:custGeom>
            <a:avLst/>
            <a:gdLst/>
            <a:ahLst/>
            <a:cxnLst/>
            <a:rect l="l" t="t" r="r" b="b"/>
            <a:pathLst>
              <a:path w="1269" h="382270">
                <a:moveTo>
                  <a:pt x="1270" y="382016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68802" y="3838194"/>
            <a:ext cx="1270" cy="382270"/>
          </a:xfrm>
          <a:custGeom>
            <a:avLst/>
            <a:gdLst/>
            <a:ahLst/>
            <a:cxnLst/>
            <a:rect l="l" t="t" r="r" b="b"/>
            <a:pathLst>
              <a:path w="1270" h="382270">
                <a:moveTo>
                  <a:pt x="1270" y="382015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" y="117546"/>
            <a:ext cx="897699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/>
              <a:t>Uso temporário do novo software para criação de estações de trabalho</a:t>
            </a:r>
            <a:endParaRPr sz="2000" dirty="0"/>
          </a:p>
        </p:txBody>
      </p:sp>
      <p:sp>
        <p:nvSpPr>
          <p:cNvPr id="3" name="object 3"/>
          <p:cNvSpPr/>
          <p:nvPr/>
        </p:nvSpPr>
        <p:spPr>
          <a:xfrm>
            <a:off x="2069919" y="2951270"/>
            <a:ext cx="832218" cy="103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7644" y="3721608"/>
            <a:ext cx="1010411" cy="872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4935" y="2951270"/>
            <a:ext cx="832218" cy="103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47644" y="2464307"/>
            <a:ext cx="1010411" cy="872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5513" y="2353817"/>
            <a:ext cx="9235440" cy="2409825"/>
          </a:xfrm>
          <a:custGeom>
            <a:avLst/>
            <a:gdLst/>
            <a:ahLst/>
            <a:cxnLst/>
            <a:rect l="l" t="t" r="r" b="b"/>
            <a:pathLst>
              <a:path w="9235440" h="2409825">
                <a:moveTo>
                  <a:pt x="0" y="2409443"/>
                </a:moveTo>
                <a:lnTo>
                  <a:pt x="9235440" y="2409443"/>
                </a:lnTo>
                <a:lnTo>
                  <a:pt x="9235440" y="0"/>
                </a:lnTo>
                <a:lnTo>
                  <a:pt x="0" y="0"/>
                </a:lnTo>
                <a:lnTo>
                  <a:pt x="0" y="2409443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2659" y="3721608"/>
            <a:ext cx="1010412" cy="872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42659" y="2464307"/>
            <a:ext cx="1010412" cy="872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58427" y="2957366"/>
            <a:ext cx="832218" cy="103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37676" y="3721608"/>
            <a:ext cx="1010412" cy="872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37676" y="2481072"/>
            <a:ext cx="1010412" cy="872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7540" y="853439"/>
            <a:ext cx="837618" cy="1272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4806" y="853439"/>
            <a:ext cx="836454" cy="1272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99552" y="853439"/>
            <a:ext cx="837618" cy="1272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32508" y="4838700"/>
            <a:ext cx="837618" cy="1272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95118" y="4844796"/>
            <a:ext cx="836454" cy="1272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41869" y="4838700"/>
            <a:ext cx="837618" cy="1272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60929" y="3424682"/>
            <a:ext cx="420370" cy="420370"/>
          </a:xfrm>
          <a:custGeom>
            <a:avLst/>
            <a:gdLst/>
            <a:ahLst/>
            <a:cxnLst/>
            <a:rect l="l" t="t" r="r" b="b"/>
            <a:pathLst>
              <a:path w="420370" h="420370">
                <a:moveTo>
                  <a:pt x="0" y="0"/>
                </a:moveTo>
                <a:lnTo>
                  <a:pt x="420243" y="420242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70580" y="3004439"/>
            <a:ext cx="420370" cy="420370"/>
          </a:xfrm>
          <a:custGeom>
            <a:avLst/>
            <a:gdLst/>
            <a:ahLst/>
            <a:cxnLst/>
            <a:rect l="l" t="t" r="r" b="b"/>
            <a:pathLst>
              <a:path w="420370" h="420370">
                <a:moveTo>
                  <a:pt x="0" y="420243"/>
                </a:moveTo>
                <a:lnTo>
                  <a:pt x="420243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51627" y="3422903"/>
            <a:ext cx="420370" cy="420370"/>
          </a:xfrm>
          <a:custGeom>
            <a:avLst/>
            <a:gdLst/>
            <a:ahLst/>
            <a:cxnLst/>
            <a:rect l="l" t="t" r="r" b="b"/>
            <a:pathLst>
              <a:path w="420370" h="420370">
                <a:moveTo>
                  <a:pt x="0" y="0"/>
                </a:moveTo>
                <a:lnTo>
                  <a:pt x="420243" y="420243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61278" y="3002788"/>
            <a:ext cx="420370" cy="420370"/>
          </a:xfrm>
          <a:custGeom>
            <a:avLst/>
            <a:gdLst/>
            <a:ahLst/>
            <a:cxnLst/>
            <a:rect l="l" t="t" r="r" b="b"/>
            <a:pathLst>
              <a:path w="420370" h="420370">
                <a:moveTo>
                  <a:pt x="0" y="420115"/>
                </a:moveTo>
                <a:lnTo>
                  <a:pt x="420243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4008" y="3425444"/>
            <a:ext cx="420370" cy="420370"/>
          </a:xfrm>
          <a:custGeom>
            <a:avLst/>
            <a:gdLst/>
            <a:ahLst/>
            <a:cxnLst/>
            <a:rect l="l" t="t" r="r" b="b"/>
            <a:pathLst>
              <a:path w="420370" h="420370">
                <a:moveTo>
                  <a:pt x="0" y="0"/>
                </a:moveTo>
                <a:lnTo>
                  <a:pt x="420243" y="420242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63788" y="3005327"/>
            <a:ext cx="420370" cy="420370"/>
          </a:xfrm>
          <a:custGeom>
            <a:avLst/>
            <a:gdLst/>
            <a:ahLst/>
            <a:cxnLst/>
            <a:rect l="l" t="t" r="r" b="b"/>
            <a:pathLst>
              <a:path w="420370" h="420370">
                <a:moveTo>
                  <a:pt x="0" y="420116"/>
                </a:moveTo>
                <a:lnTo>
                  <a:pt x="420115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33909"/>
            <a:ext cx="860958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/>
              <a:t>Análise dos softwares disponíveis no mercado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5051998" y="1042415"/>
            <a:ext cx="2662489" cy="2106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0861" y="1755648"/>
            <a:ext cx="1999894" cy="2142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3332" y="4219955"/>
            <a:ext cx="2382012" cy="1999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88323" y="3797808"/>
            <a:ext cx="1914144" cy="1915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06256" y="2270277"/>
            <a:ext cx="2705100" cy="7903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0352" y="4892040"/>
            <a:ext cx="3817620" cy="1641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2017" y="2623566"/>
            <a:ext cx="1568450" cy="407034"/>
          </a:xfrm>
          <a:custGeom>
            <a:avLst/>
            <a:gdLst/>
            <a:ahLst/>
            <a:cxnLst/>
            <a:rect l="l" t="t" r="r" b="b"/>
            <a:pathLst>
              <a:path w="1568450" h="407035">
                <a:moveTo>
                  <a:pt x="203454" y="0"/>
                </a:moveTo>
                <a:lnTo>
                  <a:pt x="0" y="203454"/>
                </a:lnTo>
                <a:lnTo>
                  <a:pt x="203454" y="406908"/>
                </a:lnTo>
                <a:lnTo>
                  <a:pt x="203454" y="305181"/>
                </a:lnTo>
                <a:lnTo>
                  <a:pt x="1568195" y="305181"/>
                </a:lnTo>
                <a:lnTo>
                  <a:pt x="1466469" y="203454"/>
                </a:lnTo>
                <a:lnTo>
                  <a:pt x="1568195" y="101726"/>
                </a:lnTo>
                <a:lnTo>
                  <a:pt x="203454" y="101726"/>
                </a:lnTo>
                <a:lnTo>
                  <a:pt x="203454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2017" y="2623566"/>
            <a:ext cx="1568450" cy="407034"/>
          </a:xfrm>
          <a:custGeom>
            <a:avLst/>
            <a:gdLst/>
            <a:ahLst/>
            <a:cxnLst/>
            <a:rect l="l" t="t" r="r" b="b"/>
            <a:pathLst>
              <a:path w="1568450" h="407035">
                <a:moveTo>
                  <a:pt x="1568195" y="305181"/>
                </a:moveTo>
                <a:lnTo>
                  <a:pt x="203454" y="305181"/>
                </a:lnTo>
                <a:lnTo>
                  <a:pt x="203454" y="406908"/>
                </a:lnTo>
                <a:lnTo>
                  <a:pt x="0" y="203454"/>
                </a:lnTo>
                <a:lnTo>
                  <a:pt x="203454" y="0"/>
                </a:lnTo>
                <a:lnTo>
                  <a:pt x="203454" y="101726"/>
                </a:lnTo>
                <a:lnTo>
                  <a:pt x="1568195" y="101726"/>
                </a:lnTo>
                <a:lnTo>
                  <a:pt x="1466469" y="203454"/>
                </a:lnTo>
                <a:lnTo>
                  <a:pt x="1568195" y="305181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69841" y="3103752"/>
            <a:ext cx="1201420" cy="1394460"/>
          </a:xfrm>
          <a:custGeom>
            <a:avLst/>
            <a:gdLst/>
            <a:ahLst/>
            <a:cxnLst/>
            <a:rect l="l" t="t" r="r" b="b"/>
            <a:pathLst>
              <a:path w="1201420" h="1394460">
                <a:moveTo>
                  <a:pt x="0" y="1108075"/>
                </a:moveTo>
                <a:lnTo>
                  <a:pt x="27686" y="1394206"/>
                </a:lnTo>
                <a:lnTo>
                  <a:pt x="313690" y="1366520"/>
                </a:lnTo>
                <a:lnTo>
                  <a:pt x="235204" y="1301877"/>
                </a:lnTo>
                <a:lnTo>
                  <a:pt x="341577" y="1172718"/>
                </a:lnTo>
                <a:lnTo>
                  <a:pt x="78359" y="1172718"/>
                </a:lnTo>
                <a:lnTo>
                  <a:pt x="0" y="1108075"/>
                </a:lnTo>
                <a:close/>
              </a:path>
              <a:path w="1201420" h="1394460">
                <a:moveTo>
                  <a:pt x="1044194" y="0"/>
                </a:moveTo>
                <a:lnTo>
                  <a:pt x="78359" y="1172718"/>
                </a:lnTo>
                <a:lnTo>
                  <a:pt x="341577" y="1172718"/>
                </a:lnTo>
                <a:lnTo>
                  <a:pt x="1189638" y="143001"/>
                </a:lnTo>
                <a:lnTo>
                  <a:pt x="1058037" y="143001"/>
                </a:lnTo>
                <a:lnTo>
                  <a:pt x="1044194" y="0"/>
                </a:lnTo>
                <a:close/>
              </a:path>
              <a:path w="1201420" h="1394460">
                <a:moveTo>
                  <a:pt x="1201039" y="129159"/>
                </a:moveTo>
                <a:lnTo>
                  <a:pt x="1058037" y="143001"/>
                </a:lnTo>
                <a:lnTo>
                  <a:pt x="1189638" y="143001"/>
                </a:lnTo>
                <a:lnTo>
                  <a:pt x="1201039" y="129159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9841" y="3103752"/>
            <a:ext cx="1201420" cy="1394460"/>
          </a:xfrm>
          <a:custGeom>
            <a:avLst/>
            <a:gdLst/>
            <a:ahLst/>
            <a:cxnLst/>
            <a:rect l="l" t="t" r="r" b="b"/>
            <a:pathLst>
              <a:path w="1201420" h="1394460">
                <a:moveTo>
                  <a:pt x="1201039" y="129159"/>
                </a:moveTo>
                <a:lnTo>
                  <a:pt x="235204" y="1301877"/>
                </a:lnTo>
                <a:lnTo>
                  <a:pt x="313690" y="1366520"/>
                </a:lnTo>
                <a:lnTo>
                  <a:pt x="27686" y="1394206"/>
                </a:lnTo>
                <a:lnTo>
                  <a:pt x="0" y="1108075"/>
                </a:lnTo>
                <a:lnTo>
                  <a:pt x="78359" y="1172718"/>
                </a:lnTo>
                <a:lnTo>
                  <a:pt x="1044194" y="0"/>
                </a:lnTo>
                <a:lnTo>
                  <a:pt x="1058037" y="143001"/>
                </a:lnTo>
                <a:lnTo>
                  <a:pt x="1201039" y="129159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82461" y="3275838"/>
            <a:ext cx="407034" cy="1481455"/>
          </a:xfrm>
          <a:custGeom>
            <a:avLst/>
            <a:gdLst/>
            <a:ahLst/>
            <a:cxnLst/>
            <a:rect l="l" t="t" r="r" b="b"/>
            <a:pathLst>
              <a:path w="407035" h="1481454">
                <a:moveTo>
                  <a:pt x="406908" y="1277874"/>
                </a:moveTo>
                <a:lnTo>
                  <a:pt x="0" y="1277874"/>
                </a:lnTo>
                <a:lnTo>
                  <a:pt x="203453" y="1481328"/>
                </a:lnTo>
                <a:lnTo>
                  <a:pt x="406908" y="1277874"/>
                </a:lnTo>
                <a:close/>
              </a:path>
              <a:path w="407035" h="1481454">
                <a:moveTo>
                  <a:pt x="101726" y="0"/>
                </a:moveTo>
                <a:lnTo>
                  <a:pt x="101726" y="1277874"/>
                </a:lnTo>
                <a:lnTo>
                  <a:pt x="305180" y="1277874"/>
                </a:lnTo>
                <a:lnTo>
                  <a:pt x="305180" y="101726"/>
                </a:lnTo>
                <a:lnTo>
                  <a:pt x="203453" y="101726"/>
                </a:lnTo>
                <a:lnTo>
                  <a:pt x="101726" y="0"/>
                </a:lnTo>
                <a:close/>
              </a:path>
              <a:path w="407035" h="1481454">
                <a:moveTo>
                  <a:pt x="305180" y="0"/>
                </a:moveTo>
                <a:lnTo>
                  <a:pt x="203453" y="101726"/>
                </a:lnTo>
                <a:lnTo>
                  <a:pt x="305180" y="101726"/>
                </a:lnTo>
                <a:lnTo>
                  <a:pt x="305180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82461" y="3275838"/>
            <a:ext cx="407034" cy="1481455"/>
          </a:xfrm>
          <a:custGeom>
            <a:avLst/>
            <a:gdLst/>
            <a:ahLst/>
            <a:cxnLst/>
            <a:rect l="l" t="t" r="r" b="b"/>
            <a:pathLst>
              <a:path w="407035" h="1481454">
                <a:moveTo>
                  <a:pt x="305180" y="0"/>
                </a:moveTo>
                <a:lnTo>
                  <a:pt x="305180" y="1277874"/>
                </a:lnTo>
                <a:lnTo>
                  <a:pt x="406908" y="1277874"/>
                </a:lnTo>
                <a:lnTo>
                  <a:pt x="203453" y="1481328"/>
                </a:lnTo>
                <a:lnTo>
                  <a:pt x="0" y="1277874"/>
                </a:lnTo>
                <a:lnTo>
                  <a:pt x="101726" y="1277874"/>
                </a:lnTo>
                <a:lnTo>
                  <a:pt x="101726" y="0"/>
                </a:lnTo>
                <a:lnTo>
                  <a:pt x="203453" y="101726"/>
                </a:lnTo>
                <a:lnTo>
                  <a:pt x="30518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92188" y="3155823"/>
            <a:ext cx="1290320" cy="1290320"/>
          </a:xfrm>
          <a:custGeom>
            <a:avLst/>
            <a:gdLst/>
            <a:ahLst/>
            <a:cxnLst/>
            <a:rect l="l" t="t" r="r" b="b"/>
            <a:pathLst>
              <a:path w="1290320" h="1290320">
                <a:moveTo>
                  <a:pt x="143636" y="0"/>
                </a:moveTo>
                <a:lnTo>
                  <a:pt x="143636" y="143763"/>
                </a:lnTo>
                <a:lnTo>
                  <a:pt x="0" y="143763"/>
                </a:lnTo>
                <a:lnTo>
                  <a:pt x="1074292" y="1217929"/>
                </a:lnTo>
                <a:lnTo>
                  <a:pt x="1002410" y="1289812"/>
                </a:lnTo>
                <a:lnTo>
                  <a:pt x="1289811" y="1289812"/>
                </a:lnTo>
                <a:lnTo>
                  <a:pt x="1289811" y="1074293"/>
                </a:lnTo>
                <a:lnTo>
                  <a:pt x="1217929" y="1074293"/>
                </a:lnTo>
                <a:lnTo>
                  <a:pt x="143636" y="0"/>
                </a:lnTo>
                <a:close/>
              </a:path>
              <a:path w="1290320" h="1290320">
                <a:moveTo>
                  <a:pt x="1289811" y="1002410"/>
                </a:moveTo>
                <a:lnTo>
                  <a:pt x="1217929" y="1074293"/>
                </a:lnTo>
                <a:lnTo>
                  <a:pt x="1289811" y="1074293"/>
                </a:lnTo>
                <a:lnTo>
                  <a:pt x="1289811" y="100241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2188" y="3155823"/>
            <a:ext cx="1290320" cy="1290320"/>
          </a:xfrm>
          <a:custGeom>
            <a:avLst/>
            <a:gdLst/>
            <a:ahLst/>
            <a:cxnLst/>
            <a:rect l="l" t="t" r="r" b="b"/>
            <a:pathLst>
              <a:path w="1290320" h="1290320">
                <a:moveTo>
                  <a:pt x="143636" y="0"/>
                </a:moveTo>
                <a:lnTo>
                  <a:pt x="1217929" y="1074293"/>
                </a:lnTo>
                <a:lnTo>
                  <a:pt x="1289811" y="1002410"/>
                </a:lnTo>
                <a:lnTo>
                  <a:pt x="1289811" y="1289812"/>
                </a:lnTo>
                <a:lnTo>
                  <a:pt x="1002410" y="1289812"/>
                </a:lnTo>
                <a:lnTo>
                  <a:pt x="1074292" y="1217929"/>
                </a:lnTo>
                <a:lnTo>
                  <a:pt x="0" y="143763"/>
                </a:lnTo>
                <a:lnTo>
                  <a:pt x="143636" y="143763"/>
                </a:lnTo>
                <a:lnTo>
                  <a:pt x="143636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81493" y="2623566"/>
            <a:ext cx="1430020" cy="407034"/>
          </a:xfrm>
          <a:custGeom>
            <a:avLst/>
            <a:gdLst/>
            <a:ahLst/>
            <a:cxnLst/>
            <a:rect l="l" t="t" r="r" b="b"/>
            <a:pathLst>
              <a:path w="1430020" h="407035">
                <a:moveTo>
                  <a:pt x="1226057" y="0"/>
                </a:moveTo>
                <a:lnTo>
                  <a:pt x="1226057" y="101726"/>
                </a:lnTo>
                <a:lnTo>
                  <a:pt x="0" y="101726"/>
                </a:lnTo>
                <a:lnTo>
                  <a:pt x="101726" y="203454"/>
                </a:lnTo>
                <a:lnTo>
                  <a:pt x="0" y="305181"/>
                </a:lnTo>
                <a:lnTo>
                  <a:pt x="1226057" y="305181"/>
                </a:lnTo>
                <a:lnTo>
                  <a:pt x="1226057" y="406908"/>
                </a:lnTo>
                <a:lnTo>
                  <a:pt x="1429511" y="203454"/>
                </a:lnTo>
                <a:lnTo>
                  <a:pt x="1226057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1493" y="2623566"/>
            <a:ext cx="1430020" cy="407034"/>
          </a:xfrm>
          <a:custGeom>
            <a:avLst/>
            <a:gdLst/>
            <a:ahLst/>
            <a:cxnLst/>
            <a:rect l="l" t="t" r="r" b="b"/>
            <a:pathLst>
              <a:path w="1430020" h="407035">
                <a:moveTo>
                  <a:pt x="0" y="101726"/>
                </a:moveTo>
                <a:lnTo>
                  <a:pt x="1226057" y="101726"/>
                </a:lnTo>
                <a:lnTo>
                  <a:pt x="1226057" y="0"/>
                </a:lnTo>
                <a:lnTo>
                  <a:pt x="1429511" y="203454"/>
                </a:lnTo>
                <a:lnTo>
                  <a:pt x="1226057" y="406908"/>
                </a:lnTo>
                <a:lnTo>
                  <a:pt x="1226057" y="305181"/>
                </a:lnTo>
                <a:lnTo>
                  <a:pt x="0" y="305181"/>
                </a:lnTo>
                <a:lnTo>
                  <a:pt x="101726" y="203454"/>
                </a:lnTo>
                <a:lnTo>
                  <a:pt x="0" y="10172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7176" y="131063"/>
            <a:ext cx="1714500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5187" y="1478026"/>
            <a:ext cx="10940415" cy="2003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914400" algn="just">
              <a:lnSpc>
                <a:spcPct val="100000"/>
              </a:lnSpc>
              <a:spcBef>
                <a:spcPts val="100"/>
              </a:spcBef>
            </a:pPr>
            <a:r>
              <a:rPr lang="pt-BR" sz="1800" spc="-10">
                <a:solidFill>
                  <a:srgbClr val="333333"/>
                </a:solidFill>
                <a:latin typeface="Century Gothic" panose="020B0502020202020204" pitchFamily="34" charset="0"/>
                <a:cs typeface="Century Gothic"/>
              </a:rPr>
              <a:t>ASTER é um programa que permite a criação de múltiplas estações de trabalho a partir de um único computador. ASTER não utiliza nenhum cliente ou estações de terminais.</a:t>
            </a:r>
            <a:endParaRPr sz="1800" dirty="0">
              <a:latin typeface="Century Gothic" panose="020B0502020202020204" pitchFamily="34" charset="0"/>
              <a:cs typeface="Century Gothic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150"/>
              </a:spcBef>
            </a:pPr>
            <a:r>
              <a:rPr lang="pt-BR">
                <a:latin typeface="Century Gothic" panose="020B0502020202020204" pitchFamily="34" charset="0"/>
              </a:rPr>
              <a:t>Para criar uma estação de trabalho adicional </a:t>
            </a:r>
            <a:r>
              <a:rPr lang="en-US">
                <a:latin typeface="Century Gothic" panose="020B0502020202020204" pitchFamily="34" charset="0"/>
              </a:rPr>
              <a:t>- </a:t>
            </a:r>
            <a:r>
              <a:rPr lang="pt-BR">
                <a:latin typeface="Century Gothic" panose="020B0502020202020204" pitchFamily="34" charset="0"/>
              </a:rPr>
              <a:t>você apenas precisa conectar mais 1 monitor</a:t>
            </a:r>
            <a:r>
              <a:rPr lang="en-US">
                <a:latin typeface="Century Gothic" panose="020B0502020202020204" pitchFamily="34" charset="0"/>
              </a:rPr>
              <a:t> (</a:t>
            </a:r>
            <a:r>
              <a:rPr lang="pt-BR">
                <a:latin typeface="Century Gothic" panose="020B0502020202020204" pitchFamily="34" charset="0"/>
              </a:rPr>
              <a:t>você pode conectá-lo a mesma placa de vídeo)</a:t>
            </a:r>
            <a:r>
              <a:rPr lang="en-US">
                <a:latin typeface="Century Gothic" panose="020B0502020202020204" pitchFamily="34" charset="0"/>
              </a:rPr>
              <a:t>, </a:t>
            </a:r>
            <a:r>
              <a:rPr lang="pt-BR">
                <a:latin typeface="Century Gothic" panose="020B0502020202020204" pitchFamily="34" charset="0"/>
              </a:rPr>
              <a:t>teclado e mouse</a:t>
            </a:r>
            <a:r>
              <a:rPr lang="en-US">
                <a:latin typeface="Century Gothic" panose="020B0502020202020204" pitchFamily="34" charset="0"/>
              </a:rPr>
              <a:t> </a:t>
            </a:r>
            <a:r>
              <a:rPr lang="pt-BR">
                <a:latin typeface="Century Gothic" panose="020B0502020202020204" pitchFamily="34" charset="0"/>
              </a:rPr>
              <a:t>ao seu computador </a:t>
            </a:r>
            <a:r>
              <a:rPr lang="en-US">
                <a:latin typeface="Century Gothic" panose="020B0502020202020204" pitchFamily="34" charset="0"/>
              </a:rPr>
              <a:t>(</a:t>
            </a:r>
            <a:r>
              <a:rPr lang="pt-BR">
                <a:latin typeface="Century Gothic" panose="020B0502020202020204" pitchFamily="34" charset="0"/>
              </a:rPr>
              <a:t>e se necessário</a:t>
            </a:r>
            <a:r>
              <a:rPr lang="en-US">
                <a:latin typeface="Century Gothic" panose="020B0502020202020204" pitchFamily="34" charset="0"/>
              </a:rPr>
              <a:t> – </a:t>
            </a:r>
            <a:r>
              <a:rPr lang="pt-BR">
                <a:latin typeface="Century Gothic" panose="020B0502020202020204" pitchFamily="34" charset="0"/>
              </a:rPr>
              <a:t>microfone</a:t>
            </a:r>
            <a:r>
              <a:rPr lang="en-US">
                <a:latin typeface="Century Gothic" panose="020B0502020202020204" pitchFamily="34" charset="0"/>
              </a:rPr>
              <a:t>, </a:t>
            </a:r>
            <a:r>
              <a:rPr lang="pt-BR">
                <a:latin typeface="Century Gothic" panose="020B0502020202020204" pitchFamily="34" charset="0"/>
              </a:rPr>
              <a:t>alto-falantes</a:t>
            </a:r>
            <a:r>
              <a:rPr lang="en-US">
                <a:latin typeface="Century Gothic" panose="020B0502020202020204" pitchFamily="34" charset="0"/>
              </a:rPr>
              <a:t>, </a:t>
            </a:r>
            <a:r>
              <a:rPr lang="pt-BR">
                <a:latin typeface="Century Gothic" panose="020B0502020202020204" pitchFamily="34" charset="0"/>
              </a:rPr>
              <a:t>ou</a:t>
            </a:r>
            <a:r>
              <a:rPr lang="en-US">
                <a:latin typeface="Century Gothic" panose="020B0502020202020204" pitchFamily="34" charset="0"/>
              </a:rPr>
              <a:t> </a:t>
            </a:r>
            <a:r>
              <a:rPr lang="pt-BR">
                <a:latin typeface="Century Gothic" panose="020B0502020202020204" pitchFamily="34" charset="0"/>
              </a:rPr>
              <a:t>controles de vídeo-game</a:t>
            </a:r>
            <a:r>
              <a:rPr lang="en-US">
                <a:latin typeface="Century Gothic" panose="020B0502020202020204" pitchFamily="34" charset="0"/>
              </a:rPr>
              <a:t>).</a:t>
            </a:r>
            <a:r>
              <a:rPr sz="1800">
                <a:latin typeface="Century Gothic" panose="020B0502020202020204" pitchFamily="34" charset="0"/>
                <a:cs typeface="Century Gothic"/>
              </a:rPr>
              <a:t> </a:t>
            </a:r>
            <a:endParaRPr lang="pt-BR" sz="1800">
              <a:latin typeface="Century Gothic" panose="020B0502020202020204" pitchFamily="34" charset="0"/>
              <a:cs typeface="Century Gothic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150"/>
              </a:spcBef>
            </a:pPr>
            <a:r>
              <a:rPr lang="pt-BR">
                <a:latin typeface="Century Gothic" panose="020B0502020202020204" pitchFamily="34" charset="0"/>
              </a:rPr>
              <a:t>Após a instalação e execução do mesmo</a:t>
            </a:r>
            <a:r>
              <a:rPr lang="en-US">
                <a:latin typeface="Century Gothic" panose="020B0502020202020204" pitchFamily="34" charset="0"/>
              </a:rPr>
              <a:t>, ASTER </a:t>
            </a:r>
            <a:r>
              <a:rPr lang="pt-BR">
                <a:latin typeface="Century Gothic" panose="020B0502020202020204" pitchFamily="34" charset="0"/>
              </a:rPr>
              <a:t>irá providenciar a cada usuário um computador completamente independente.</a:t>
            </a:r>
            <a:endParaRPr sz="1800" dirty="0"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2340" y="3497579"/>
            <a:ext cx="4417821" cy="3142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33909"/>
            <a:ext cx="932197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 spc="-10"/>
              <a:t>A escolha do software ideal para um projeto-piloto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8" y="58369"/>
            <a:ext cx="837946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800"/>
              <a:t>Hardware usado no projeto-piloto</a:t>
            </a:r>
            <a:endParaRPr sz="28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704088"/>
            <a:ext cx="5960747" cy="5802228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44"/>
              </a:spcBef>
            </a:pPr>
            <a:r>
              <a:rPr lang="pt-BR" sz="2000" spc="-5">
                <a:latin typeface="Century Gothic"/>
                <a:cs typeface="Century Gothic"/>
              </a:rPr>
              <a:t>Configurações do PC</a:t>
            </a:r>
            <a:r>
              <a:rPr sz="2000" spc="-5">
                <a:latin typeface="Century Gothic"/>
                <a:cs typeface="Century Gothic"/>
              </a:rPr>
              <a:t>: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pc="-5">
                <a:latin typeface="Century Gothic"/>
                <a:cs typeface="Century Gothic"/>
              </a:rPr>
              <a:t>Process</a:t>
            </a:r>
            <a:r>
              <a:rPr lang="pt-BR" spc="-5">
                <a:latin typeface="Century Gothic"/>
                <a:cs typeface="Century Gothic"/>
              </a:rPr>
              <a:t>ador Intel</a:t>
            </a:r>
            <a:r>
              <a:rPr sz="1800" spc="-5">
                <a:latin typeface="Century Gothic"/>
                <a:cs typeface="Century Gothic"/>
              </a:rPr>
              <a:t> </a:t>
            </a:r>
            <a:r>
              <a:rPr sz="1800" spc="10" dirty="0">
                <a:latin typeface="Century Gothic"/>
                <a:cs typeface="Century Gothic"/>
              </a:rPr>
              <a:t>i3 </a:t>
            </a:r>
            <a:r>
              <a:rPr lang="en-US" spc="-5">
                <a:latin typeface="Century Gothic"/>
                <a:cs typeface="Century Gothic"/>
              </a:rPr>
              <a:t>4th </a:t>
            </a:r>
            <a:r>
              <a:rPr lang="pt-BR" spc="-5">
                <a:latin typeface="Century Gothic"/>
                <a:cs typeface="Century Gothic"/>
              </a:rPr>
              <a:t>Geração</a:t>
            </a:r>
            <a:r>
              <a:rPr lang="en-US" spc="-5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3,7</a:t>
            </a:r>
            <a:r>
              <a:rPr sz="1800" spc="4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GHz;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800" spc="-10" dirty="0">
                <a:latin typeface="Century Gothic"/>
                <a:cs typeface="Century Gothic"/>
              </a:rPr>
              <a:t>RAM </a:t>
            </a:r>
            <a:r>
              <a:rPr sz="1800" dirty="0">
                <a:latin typeface="Century Gothic"/>
                <a:cs typeface="Century Gothic"/>
              </a:rPr>
              <a:t>8 </a:t>
            </a:r>
            <a:r>
              <a:rPr sz="1800" spc="-5" dirty="0">
                <a:latin typeface="Century Gothic"/>
                <a:cs typeface="Century Gothic"/>
              </a:rPr>
              <a:t>Gb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(DDR3);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800" spc="-5">
                <a:latin typeface="Century Gothic"/>
                <a:cs typeface="Century Gothic"/>
              </a:rPr>
              <a:t>Placas gráficas integradas (HDMI</a:t>
            </a:r>
            <a:r>
              <a:rPr sz="1800" spc="-5">
                <a:latin typeface="Century Gothic"/>
                <a:cs typeface="Century Gothic"/>
              </a:rPr>
              <a:t>, </a:t>
            </a:r>
            <a:r>
              <a:rPr sz="1800" dirty="0">
                <a:latin typeface="Century Gothic"/>
                <a:cs typeface="Century Gothic"/>
              </a:rPr>
              <a:t>DVI,</a:t>
            </a:r>
            <a:r>
              <a:rPr sz="1800" spc="1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VGA);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>
                <a:latin typeface="Century Gothic"/>
                <a:cs typeface="Century Gothic"/>
              </a:rPr>
              <a:t>SSD</a:t>
            </a:r>
            <a:r>
              <a:rPr sz="1800" spc="-5">
                <a:latin typeface="Century Gothic"/>
                <a:cs typeface="Century Gothic"/>
              </a:rPr>
              <a:t> </a:t>
            </a:r>
            <a:r>
              <a:rPr lang="pt-BR" spc="-5">
                <a:latin typeface="Century Gothic"/>
                <a:cs typeface="Century Gothic"/>
              </a:rPr>
              <a:t>de armazenamento </a:t>
            </a:r>
            <a:r>
              <a:rPr sz="1800" spc="-5">
                <a:latin typeface="Century Gothic"/>
                <a:cs typeface="Century Gothic"/>
              </a:rPr>
              <a:t>120</a:t>
            </a:r>
            <a:r>
              <a:rPr sz="1800" spc="-1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GB;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800" spc="-5">
                <a:latin typeface="Century Gothic"/>
                <a:cs typeface="Century Gothic"/>
              </a:rPr>
              <a:t>Fonte </a:t>
            </a:r>
            <a:r>
              <a:rPr sz="1800" spc="-5">
                <a:latin typeface="Century Gothic"/>
                <a:cs typeface="Century Gothic"/>
              </a:rPr>
              <a:t>450</a:t>
            </a:r>
            <a:r>
              <a:rPr sz="1800" spc="10">
                <a:latin typeface="Century Gothic"/>
                <a:cs typeface="Century Gothic"/>
              </a:rPr>
              <a:t> </a:t>
            </a:r>
            <a:r>
              <a:rPr sz="1800" spc="-40" dirty="0">
                <a:latin typeface="Century Gothic"/>
                <a:cs typeface="Century Gothic"/>
              </a:rPr>
              <a:t>W;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800" dirty="0">
                <a:latin typeface="Century Gothic"/>
                <a:cs typeface="Century Gothic"/>
              </a:rPr>
              <a:t>Monitor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21,5</a:t>
            </a:r>
            <a:r>
              <a:rPr sz="1800" spc="-10">
                <a:latin typeface="Century Gothic"/>
                <a:cs typeface="Century Gothic"/>
              </a:rPr>
              <a:t>”</a:t>
            </a:r>
            <a:r>
              <a:rPr sz="1800" spc="10">
                <a:latin typeface="Century Gothic"/>
                <a:cs typeface="Century Gothic"/>
              </a:rPr>
              <a:t> </a:t>
            </a:r>
            <a:r>
              <a:rPr lang="pt-BR" sz="1800" spc="10">
                <a:latin typeface="Century Gothic"/>
                <a:cs typeface="Century Gothic"/>
              </a:rPr>
              <a:t>polegadas FHD</a:t>
            </a:r>
            <a:r>
              <a:rPr sz="1800">
                <a:latin typeface="Century Gothic"/>
                <a:cs typeface="Century Gothic"/>
              </a:rPr>
              <a:t>;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pc="-5">
                <a:latin typeface="Century Gothic"/>
                <a:cs typeface="Century Gothic"/>
              </a:rPr>
              <a:t>Teclado</a:t>
            </a:r>
            <a:r>
              <a:rPr sz="1800" spc="-5">
                <a:latin typeface="Century Gothic"/>
                <a:cs typeface="Century Gothic"/>
              </a:rPr>
              <a:t>;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800" dirty="0">
                <a:latin typeface="Century Gothic"/>
                <a:cs typeface="Century Gothic"/>
              </a:rPr>
              <a:t>Mouse</a:t>
            </a:r>
            <a:r>
              <a:rPr sz="1800" dirty="0">
                <a:latin typeface="Century Gothic"/>
                <a:cs typeface="Century Gothic"/>
              </a:rPr>
              <a:t>;</a:t>
            </a:r>
          </a:p>
          <a:p>
            <a:pPr marL="59690" marR="3211830">
              <a:spcBef>
                <a:spcPts val="985"/>
              </a:spcBef>
            </a:pPr>
            <a:r>
              <a:rPr lang="pt-BR" sz="2000">
                <a:latin typeface="Century Gothic"/>
                <a:cs typeface="Century Gothic"/>
              </a:rPr>
              <a:t>Softwares:</a:t>
            </a:r>
            <a:endParaRPr sz="2000" dirty="0">
              <a:latin typeface="Century Gothic"/>
              <a:cs typeface="Century Gothic"/>
            </a:endParaRPr>
          </a:p>
          <a:p>
            <a:pPr marL="346075" indent="-28702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46075" algn="l"/>
                <a:tab pos="346710" algn="l"/>
              </a:tabLst>
            </a:pPr>
            <a:r>
              <a:rPr sz="1800" dirty="0">
                <a:latin typeface="Century Gothic"/>
                <a:cs typeface="Century Gothic"/>
              </a:rPr>
              <a:t>Microsoft </a:t>
            </a:r>
            <a:r>
              <a:rPr sz="1800" spc="-10" dirty="0">
                <a:latin typeface="Century Gothic"/>
                <a:cs typeface="Century Gothic"/>
              </a:rPr>
              <a:t>Windows </a:t>
            </a:r>
            <a:r>
              <a:rPr sz="1800" dirty="0">
                <a:latin typeface="Century Gothic"/>
                <a:cs typeface="Century Gothic"/>
              </a:rPr>
              <a:t>7 x64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Professional;</a:t>
            </a:r>
            <a:endParaRPr sz="1800" dirty="0">
              <a:latin typeface="Century Gothic"/>
              <a:cs typeface="Century Gothic"/>
            </a:endParaRPr>
          </a:p>
          <a:p>
            <a:pPr marL="346075" indent="-287020">
              <a:lnSpc>
                <a:spcPct val="100000"/>
              </a:lnSpc>
              <a:buFont typeface="Arial"/>
              <a:buChar char="•"/>
              <a:tabLst>
                <a:tab pos="346075" algn="l"/>
                <a:tab pos="346710" algn="l"/>
              </a:tabLst>
            </a:pPr>
            <a:r>
              <a:rPr sz="1800" dirty="0">
                <a:latin typeface="Century Gothic"/>
                <a:cs typeface="Century Gothic"/>
              </a:rPr>
              <a:t>Microsoft Office </a:t>
            </a:r>
            <a:r>
              <a:rPr sz="1800" spc="-5" dirty="0">
                <a:latin typeface="Century Gothic"/>
                <a:cs typeface="Century Gothic"/>
              </a:rPr>
              <a:t>2016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Standard;</a:t>
            </a:r>
            <a:endParaRPr sz="1800" dirty="0">
              <a:latin typeface="Century Gothic"/>
              <a:cs typeface="Century Gothic"/>
            </a:endParaRPr>
          </a:p>
          <a:p>
            <a:pPr marL="346075" indent="-287020">
              <a:lnSpc>
                <a:spcPct val="100000"/>
              </a:lnSpc>
              <a:buFont typeface="Arial"/>
              <a:buChar char="•"/>
              <a:tabLst>
                <a:tab pos="346075" algn="l"/>
                <a:tab pos="346710" algn="l"/>
              </a:tabLst>
            </a:pPr>
            <a:r>
              <a:rPr sz="1800">
                <a:latin typeface="Century Gothic"/>
                <a:cs typeface="Century Gothic"/>
              </a:rPr>
              <a:t>Antiv</a:t>
            </a:r>
            <a:r>
              <a:rPr lang="pt-BR" sz="1800">
                <a:latin typeface="Century Gothic"/>
                <a:cs typeface="Century Gothic"/>
              </a:rPr>
              <a:t>í</a:t>
            </a:r>
            <a:r>
              <a:rPr sz="1800">
                <a:latin typeface="Century Gothic"/>
                <a:cs typeface="Century Gothic"/>
              </a:rPr>
              <a:t>rus</a:t>
            </a:r>
            <a:r>
              <a:rPr sz="1800" dirty="0">
                <a:latin typeface="Century Gothic"/>
                <a:cs typeface="Century Gothic"/>
              </a:rPr>
              <a:t>;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2700" marR="93980">
              <a:lnSpc>
                <a:spcPct val="100000"/>
              </a:lnSpc>
            </a:pPr>
            <a:r>
              <a:rPr lang="pt-BR" sz="2000" spc="-5">
                <a:latin typeface="Century Gothic"/>
                <a:cs typeface="Century Gothic"/>
              </a:rPr>
              <a:t>Número total de equipamentos</a:t>
            </a:r>
            <a:r>
              <a:rPr lang="en-US" sz="2000" spc="-5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– </a:t>
            </a:r>
            <a:r>
              <a:rPr sz="2000" spc="-5" dirty="0">
                <a:latin typeface="Century Gothic"/>
                <a:cs typeface="Century Gothic"/>
              </a:rPr>
              <a:t>10</a:t>
            </a:r>
            <a:r>
              <a:rPr sz="2000">
                <a:latin typeface="Century Gothic"/>
                <a:cs typeface="Century Gothic"/>
              </a:rPr>
              <a:t>.  </a:t>
            </a:r>
            <a:endParaRPr lang="pt-BR" sz="2000">
              <a:latin typeface="Century Gothic"/>
              <a:cs typeface="Century Gothic"/>
            </a:endParaRPr>
          </a:p>
          <a:p>
            <a:pPr marL="12700" marR="93980">
              <a:lnSpc>
                <a:spcPct val="100000"/>
              </a:lnSpc>
            </a:pPr>
            <a:r>
              <a:rPr lang="pt-BR" sz="2000">
                <a:latin typeface="Century Gothic"/>
                <a:cs typeface="Century Gothic"/>
              </a:rPr>
              <a:t>Custo total </a:t>
            </a:r>
            <a:r>
              <a:rPr sz="2000">
                <a:latin typeface="Century Gothic"/>
                <a:cs typeface="Century Gothic"/>
              </a:rPr>
              <a:t>– </a:t>
            </a:r>
            <a:r>
              <a:rPr sz="2000" spc="5" dirty="0">
                <a:latin typeface="Century Gothic"/>
                <a:cs typeface="Century Gothic"/>
              </a:rPr>
              <a:t>596 </a:t>
            </a:r>
            <a:r>
              <a:rPr sz="2000" spc="5">
                <a:latin typeface="Century Gothic"/>
                <a:cs typeface="Century Gothic"/>
              </a:rPr>
              <a:t>100</a:t>
            </a:r>
            <a:r>
              <a:rPr sz="2000" spc="-75">
                <a:latin typeface="Century Gothic"/>
                <a:cs typeface="Century Gothic"/>
              </a:rPr>
              <a:t> </a:t>
            </a:r>
            <a:r>
              <a:rPr lang="pt-BR" sz="2000" spc="-75">
                <a:latin typeface="Century Gothic"/>
                <a:cs typeface="Century Gothic"/>
              </a:rPr>
              <a:t>Rublos Russos.</a:t>
            </a:r>
          </a:p>
          <a:p>
            <a:pPr marL="12700" marR="93980">
              <a:lnSpc>
                <a:spcPct val="100000"/>
              </a:lnSpc>
            </a:pPr>
            <a:r>
              <a:rPr lang="pt-BR" sz="2000" spc="-75">
                <a:latin typeface="Century Gothic"/>
                <a:cs typeface="Century Gothic"/>
              </a:rPr>
              <a:t>(aprox 40 000 reais)</a:t>
            </a:r>
            <a:endParaRPr sz="2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lang="pt-BR" sz="2000">
                <a:latin typeface="Century Gothic"/>
                <a:cs typeface="Century Gothic"/>
              </a:rPr>
              <a:t>Número de estações de trabalho</a:t>
            </a:r>
            <a:r>
              <a:rPr lang="en-US" sz="2000">
                <a:latin typeface="Century Gothic"/>
                <a:cs typeface="Century Gothic"/>
              </a:rPr>
              <a:t> </a:t>
            </a:r>
            <a:r>
              <a:rPr sz="2000" dirty="0">
                <a:latin typeface="Century Gothic"/>
                <a:cs typeface="Century Gothic"/>
              </a:rPr>
              <a:t>– </a:t>
            </a:r>
            <a:r>
              <a:rPr sz="2000" spc="-5" dirty="0">
                <a:latin typeface="Century Gothic"/>
                <a:cs typeface="Century Gothic"/>
              </a:rPr>
              <a:t>10</a:t>
            </a:r>
            <a:r>
              <a:rPr sz="2000" dirty="0">
                <a:latin typeface="Century Gothic"/>
                <a:cs typeface="Century Gothic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41846" y="705208"/>
            <a:ext cx="5075555" cy="3008516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20"/>
              </a:spcBef>
            </a:pPr>
            <a:r>
              <a:rPr lang="en-US" sz="2000">
                <a:latin typeface="Century Gothic"/>
                <a:cs typeface="Century Gothic"/>
              </a:rPr>
              <a:t> </a:t>
            </a:r>
            <a:r>
              <a:rPr lang="pt-BR" sz="2000">
                <a:latin typeface="Century Gothic"/>
                <a:cs typeface="Century Gothic"/>
              </a:rPr>
              <a:t>Foram comprados para o projeto:</a:t>
            </a:r>
            <a:endParaRPr sz="20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800" spc="-5" dirty="0">
                <a:latin typeface="Century Gothic"/>
                <a:cs typeface="Century Gothic"/>
              </a:rPr>
              <a:t>Monitor</a:t>
            </a:r>
            <a:r>
              <a:rPr sz="1800" spc="-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21,5</a:t>
            </a:r>
            <a:r>
              <a:rPr sz="1800" spc="-10">
                <a:latin typeface="Century Gothic"/>
                <a:cs typeface="Century Gothic"/>
              </a:rPr>
              <a:t>”</a:t>
            </a:r>
            <a:r>
              <a:rPr sz="1800" spc="10">
                <a:latin typeface="Century Gothic"/>
                <a:cs typeface="Century Gothic"/>
              </a:rPr>
              <a:t> </a:t>
            </a:r>
            <a:r>
              <a:rPr lang="pt-BR" sz="1800" spc="10">
                <a:latin typeface="Century Gothic"/>
                <a:cs typeface="Century Gothic"/>
              </a:rPr>
              <a:t>polegadas FHD</a:t>
            </a:r>
            <a:r>
              <a:rPr sz="1800">
                <a:latin typeface="Century Gothic"/>
                <a:cs typeface="Century Gothic"/>
              </a:rPr>
              <a:t>;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pt-BR" sz="1800" spc="-5">
                <a:latin typeface="Century Gothic"/>
                <a:cs typeface="Century Gothic"/>
              </a:rPr>
              <a:t>Teclado</a:t>
            </a:r>
            <a:r>
              <a:rPr sz="1800" spc="-5">
                <a:latin typeface="Century Gothic"/>
                <a:cs typeface="Century Gothic"/>
              </a:rPr>
              <a:t>;</a:t>
            </a:r>
            <a:endParaRPr sz="1800" dirty="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800" dirty="0">
                <a:latin typeface="Century Gothic"/>
                <a:cs typeface="Century Gothic"/>
              </a:rPr>
              <a:t>Mouse</a:t>
            </a:r>
            <a:r>
              <a:rPr sz="1800" dirty="0">
                <a:latin typeface="Century Gothic"/>
                <a:cs typeface="Century Gothic"/>
              </a:rPr>
              <a:t>;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800" spc="-5" dirty="0">
                <a:latin typeface="Century Gothic"/>
                <a:cs typeface="Century Gothic"/>
              </a:rPr>
              <a:t>Software ASTER</a:t>
            </a:r>
            <a:endParaRPr sz="18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190"/>
              </a:spcBef>
            </a:pPr>
            <a:r>
              <a:rPr lang="pt-BR" sz="2000">
                <a:latin typeface="Century Gothic"/>
                <a:cs typeface="Century Gothic"/>
              </a:rPr>
              <a:t>Número total de equipamentos </a:t>
            </a:r>
            <a:r>
              <a:rPr sz="2000">
                <a:latin typeface="Century Gothic"/>
                <a:cs typeface="Century Gothic"/>
              </a:rPr>
              <a:t>– </a:t>
            </a:r>
            <a:r>
              <a:rPr sz="2000" spc="-5" dirty="0">
                <a:latin typeface="Century Gothic"/>
                <a:cs typeface="Century Gothic"/>
              </a:rPr>
              <a:t>10</a:t>
            </a:r>
            <a:r>
              <a:rPr sz="2000" dirty="0">
                <a:latin typeface="Century Gothic"/>
                <a:cs typeface="Century Gothic"/>
              </a:rPr>
              <a:t>. </a:t>
            </a:r>
            <a:endParaRPr lang="en-US" sz="20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190"/>
              </a:spcBef>
            </a:pPr>
            <a:r>
              <a:rPr lang="pt-BR" sz="2000">
                <a:latin typeface="Century Gothic"/>
                <a:cs typeface="Century Gothic"/>
              </a:rPr>
              <a:t>Custo adicional </a:t>
            </a:r>
            <a:r>
              <a:rPr lang="en-US" sz="2000">
                <a:latin typeface="Century Gothic"/>
                <a:cs typeface="Century Gothic"/>
              </a:rPr>
              <a:t>–</a:t>
            </a:r>
            <a:r>
              <a:rPr sz="2000">
                <a:latin typeface="Century Gothic"/>
                <a:cs typeface="Century Gothic"/>
              </a:rPr>
              <a:t> </a:t>
            </a:r>
            <a:r>
              <a:rPr sz="2000" spc="5" dirty="0">
                <a:latin typeface="Century Gothic"/>
                <a:cs typeface="Century Gothic"/>
              </a:rPr>
              <a:t>105 </a:t>
            </a:r>
            <a:r>
              <a:rPr sz="2000" spc="5">
                <a:latin typeface="Century Gothic"/>
                <a:cs typeface="Century Gothic"/>
              </a:rPr>
              <a:t>000</a:t>
            </a:r>
            <a:r>
              <a:rPr sz="2000" spc="-80">
                <a:latin typeface="Century Gothic"/>
                <a:cs typeface="Century Gothic"/>
              </a:rPr>
              <a:t> </a:t>
            </a:r>
            <a:r>
              <a:rPr lang="pt-BR" sz="2000" spc="-80">
                <a:latin typeface="Century Gothic"/>
                <a:cs typeface="Century Gothic"/>
              </a:rPr>
              <a:t>Rublos Russos.</a:t>
            </a:r>
            <a:endParaRPr lang="pt-BR" sz="2000" spc="-5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190"/>
              </a:spcBef>
            </a:pPr>
            <a:r>
              <a:rPr lang="pt-BR" sz="2000" spc="-5">
                <a:latin typeface="Century Gothic"/>
                <a:cs typeface="Century Gothic"/>
              </a:rPr>
              <a:t>(Aprox 7 000 reais).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61305" y="5190990"/>
            <a:ext cx="5297295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000" spc="-5">
                <a:solidFill>
                  <a:srgbClr val="FF0000"/>
                </a:solidFill>
                <a:latin typeface="Century Gothic"/>
                <a:cs typeface="Century Gothic"/>
              </a:rPr>
              <a:t>Custo total </a:t>
            </a:r>
            <a:r>
              <a:rPr sz="2000">
                <a:solidFill>
                  <a:srgbClr val="FF0000"/>
                </a:solidFill>
                <a:latin typeface="Century Gothic"/>
                <a:cs typeface="Century Gothic"/>
              </a:rPr>
              <a:t>– </a:t>
            </a:r>
            <a:r>
              <a:rPr sz="2000" spc="5" dirty="0">
                <a:solidFill>
                  <a:srgbClr val="FF0000"/>
                </a:solidFill>
                <a:latin typeface="Century Gothic"/>
                <a:cs typeface="Century Gothic"/>
              </a:rPr>
              <a:t>701 </a:t>
            </a:r>
            <a:r>
              <a:rPr sz="2000" spc="5">
                <a:solidFill>
                  <a:srgbClr val="FF0000"/>
                </a:solidFill>
                <a:latin typeface="Century Gothic"/>
                <a:cs typeface="Century Gothic"/>
              </a:rPr>
              <a:t>100</a:t>
            </a:r>
            <a:r>
              <a:rPr sz="2000" spc="-105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pt-BR" sz="2000" spc="-105">
                <a:solidFill>
                  <a:srgbClr val="FF0000"/>
                </a:solidFill>
                <a:latin typeface="Century Gothic"/>
                <a:cs typeface="Century Gothic"/>
              </a:rPr>
              <a:t>Rublos Russos</a:t>
            </a:r>
            <a:r>
              <a:rPr lang="en-US" sz="2000" spc="-5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lang="pt-BR" sz="2000" spc="-5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000" spc="-5">
                <a:solidFill>
                  <a:srgbClr val="FF0000"/>
                </a:solidFill>
                <a:latin typeface="Century Gothic"/>
                <a:cs typeface="Century Gothic"/>
              </a:rPr>
              <a:t>(Aprox 40 000 reais).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2000" spc="-5">
                <a:solidFill>
                  <a:srgbClr val="FF0000"/>
                </a:solidFill>
                <a:latin typeface="Century Gothic"/>
                <a:cs typeface="Century Gothic"/>
              </a:rPr>
              <a:t>Número de estações de trabalho</a:t>
            </a:r>
            <a:r>
              <a:rPr lang="en-US" sz="200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FF0000"/>
                </a:solidFill>
                <a:latin typeface="Century Gothic"/>
                <a:cs typeface="Century Gothic"/>
              </a:rPr>
              <a:t>– </a:t>
            </a:r>
            <a:r>
              <a:rPr sz="2000" spc="-5" dirty="0">
                <a:solidFill>
                  <a:srgbClr val="FF0000"/>
                </a:solidFill>
                <a:latin typeface="Century Gothic"/>
                <a:cs typeface="Century Gothic"/>
              </a:rPr>
              <a:t>20</a:t>
            </a:r>
            <a:r>
              <a:rPr sz="2000" dirty="0">
                <a:solidFill>
                  <a:srgbClr val="FF0000"/>
                </a:solidFill>
                <a:latin typeface="Century Gothic"/>
                <a:cs typeface="Century Gothic"/>
              </a:rPr>
              <a:t>.</a:t>
            </a:r>
            <a:endParaRPr sz="2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573</Words>
  <Application>Microsoft Office PowerPoint</Application>
  <PresentationFormat>Widescreen</PresentationFormat>
  <Paragraphs>160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Office Theme</vt:lpstr>
      <vt:lpstr>Apresentação do PowerPoint</vt:lpstr>
      <vt:lpstr>Direções do departamento de TI do JSC “82 SRZ”</vt:lpstr>
      <vt:lpstr>Problemas enfrentados pelo departamento de TI</vt:lpstr>
      <vt:lpstr>Opções de soluções</vt:lpstr>
      <vt:lpstr>Por trás do projeto-piloto</vt:lpstr>
      <vt:lpstr>Uso temporário do novo software para criação de estações de trabalho</vt:lpstr>
      <vt:lpstr>Análise dos softwares disponíveis no mercado</vt:lpstr>
      <vt:lpstr>A escolha do software ideal para um projeto-piloto</vt:lpstr>
      <vt:lpstr>Hardware usado no projeto-piloto</vt:lpstr>
      <vt:lpstr>O custo ao usar duas estações de trabalho</vt:lpstr>
      <vt:lpstr>Os custos durante a montagem da estação de trabalho</vt:lpstr>
      <vt:lpstr>Opção para a alocação de 12 estações de trabalho</vt:lpstr>
      <vt:lpstr>Gastos economizados na estação de trabalho</vt:lpstr>
      <vt:lpstr>Vantagens ao usar o software ASTER</vt:lpstr>
      <vt:lpstr>Desvantagens ao usar o software ASTER</vt:lpstr>
      <vt:lpstr>Conclusão</vt:lpstr>
      <vt:lpstr>Muito obrigado pela vossa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Егошин</dc:creator>
  <cp:lastModifiedBy>Eduardo Pelizzari</cp:lastModifiedBy>
  <cp:revision>31</cp:revision>
  <dcterms:created xsi:type="dcterms:W3CDTF">2019-10-21T13:51:10Z</dcterms:created>
  <dcterms:modified xsi:type="dcterms:W3CDTF">2020-01-11T19:09:05Z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2019-10-21T00:00:00Z</vt:filetime>
  </property>
</Properties>
</file>