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10/21/2019</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entury Gothic"/>
                <a:cs typeface="Century Gothic"/>
              </a:defRPr>
            </a:lvl1pPr>
          </a:lstStyle>
          <a:p>
            <a:pPr marL="25400">
              <a:lnSpc>
                <a:spcPct val="100000"/>
              </a:lnSpc>
              <a:spcBef>
                <a:spcPts val="10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chemeClr val="tx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10/21/2019</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entury Gothic"/>
                <a:cs typeface="Century Gothic"/>
              </a:defRPr>
            </a:lvl1pPr>
          </a:lstStyle>
          <a:p>
            <a:pPr marL="25400">
              <a:lnSpc>
                <a:spcPct val="100000"/>
              </a:lnSpc>
              <a:spcBef>
                <a:spcPts val="10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chemeClr val="tx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10/21/2019</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Century Gothic"/>
                <a:cs typeface="Century Gothic"/>
              </a:defRPr>
            </a:lvl1pPr>
          </a:lstStyle>
          <a:p>
            <a:pPr marL="25400">
              <a:lnSpc>
                <a:spcPct val="100000"/>
              </a:lnSpc>
              <a:spcBef>
                <a:spcPts val="10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chemeClr val="tx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10/21/2019</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Century Gothic"/>
                <a:cs typeface="Century Gothic"/>
              </a:defRPr>
            </a:lvl1pPr>
          </a:lstStyle>
          <a:p>
            <a:pPr marL="25400">
              <a:lnSpc>
                <a:spcPct val="100000"/>
              </a:lnSpc>
              <a:spcBef>
                <a:spcPts val="10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5419344"/>
            <a:ext cx="12187555" cy="955675"/>
          </a:xfrm>
          <a:custGeom>
            <a:avLst/>
            <a:gdLst/>
            <a:ahLst/>
            <a:cxnLst/>
            <a:rect l="l" t="t" r="r" b="b"/>
            <a:pathLst>
              <a:path w="12187555" h="955675">
                <a:moveTo>
                  <a:pt x="0" y="955547"/>
                </a:moveTo>
                <a:lnTo>
                  <a:pt x="12187428" y="955547"/>
                </a:lnTo>
                <a:lnTo>
                  <a:pt x="12187428" y="0"/>
                </a:lnTo>
                <a:lnTo>
                  <a:pt x="0" y="0"/>
                </a:lnTo>
                <a:lnTo>
                  <a:pt x="0" y="955547"/>
                </a:lnTo>
                <a:close/>
              </a:path>
            </a:pathLst>
          </a:custGeom>
          <a:solidFill>
            <a:srgbClr val="FFD200">
              <a:alpha val="76861"/>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10/21/2019</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Century Gothic"/>
                <a:cs typeface="Century Gothic"/>
              </a:defRPr>
            </a:lvl1pPr>
          </a:lstStyle>
          <a:p>
            <a:pPr marL="25400">
              <a:lnSpc>
                <a:spcPct val="100000"/>
              </a:lnSpc>
              <a:spcBef>
                <a:spcPts val="10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70662" cy="55626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152245" y="3444316"/>
            <a:ext cx="9887508" cy="1031875"/>
          </a:xfrm>
          <a:prstGeom prst="rect">
            <a:avLst/>
          </a:prstGeom>
        </p:spPr>
        <p:txBody>
          <a:bodyPr wrap="square" lIns="0" tIns="0" rIns="0" bIns="0">
            <a:spAutoFit/>
          </a:bodyPr>
          <a:lstStyle>
            <a:lvl1pPr>
              <a:defRPr sz="6600" b="0" i="0">
                <a:solidFill>
                  <a:schemeClr val="tx1"/>
                </a:solidFill>
                <a:latin typeface="Century Gothic"/>
                <a:cs typeface="Century Gothic"/>
              </a:defRPr>
            </a:lvl1pPr>
          </a:lstStyle>
          <a:p>
            <a:endParaRPr/>
          </a:p>
        </p:txBody>
      </p:sp>
      <p:sp>
        <p:nvSpPr>
          <p:cNvPr id="3" name="Holder 3"/>
          <p:cNvSpPr>
            <a:spLocks noGrp="1"/>
          </p:cNvSpPr>
          <p:nvPr>
            <p:ph type="body" idx="1"/>
          </p:nvPr>
        </p:nvSpPr>
        <p:spPr>
          <a:xfrm>
            <a:off x="615187" y="1478026"/>
            <a:ext cx="10961624" cy="19653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10/21/2019</a:t>
            </a:fld>
            <a:endParaRPr lang="en-US"/>
          </a:p>
        </p:txBody>
      </p:sp>
      <p:sp>
        <p:nvSpPr>
          <p:cNvPr id="6" name="Holder 6"/>
          <p:cNvSpPr>
            <a:spLocks noGrp="1"/>
          </p:cNvSpPr>
          <p:nvPr>
            <p:ph type="sldNum" sz="quarter" idx="7"/>
          </p:nvPr>
        </p:nvSpPr>
        <p:spPr>
          <a:xfrm>
            <a:off x="11791442" y="6531987"/>
            <a:ext cx="253365" cy="212725"/>
          </a:xfrm>
          <a:prstGeom prst="rect">
            <a:avLst/>
          </a:prstGeom>
        </p:spPr>
        <p:txBody>
          <a:bodyPr wrap="square" lIns="0" tIns="0" rIns="0" bIns="0">
            <a:spAutoFit/>
          </a:bodyPr>
          <a:lstStyle>
            <a:lvl1pPr>
              <a:defRPr sz="1200" b="0" i="0">
                <a:solidFill>
                  <a:schemeClr val="tx1"/>
                </a:solidFill>
                <a:latin typeface="Century Gothic"/>
                <a:cs typeface="Century Gothic"/>
              </a:defRPr>
            </a:lvl1pPr>
          </a:lstStyle>
          <a:p>
            <a:pPr marL="25400">
              <a:lnSpc>
                <a:spcPct val="100000"/>
              </a:lnSpc>
              <a:spcBef>
                <a:spcPts val="10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8.png"/><Relationship Id="rId4" Type="http://schemas.openxmlformats.org/officeDocument/2006/relationships/image" Target="../media/image4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168" y="5446267"/>
            <a:ext cx="7002780" cy="443070"/>
          </a:xfrm>
          <a:prstGeom prst="rect">
            <a:avLst/>
          </a:prstGeom>
        </p:spPr>
        <p:txBody>
          <a:bodyPr vert="horz" wrap="square" lIns="0" tIns="12065" rIns="0" bIns="0" rtlCol="0">
            <a:spAutoFit/>
          </a:bodyPr>
          <a:lstStyle/>
          <a:p>
            <a:pPr marL="12700">
              <a:lnSpc>
                <a:spcPct val="100000"/>
              </a:lnSpc>
              <a:spcBef>
                <a:spcPts val="95"/>
              </a:spcBef>
            </a:pPr>
            <a:r>
              <a:rPr lang="en-US" sz="2800" spc="-5" dirty="0">
                <a:latin typeface="Century Gothic"/>
                <a:cs typeface="Century Gothic"/>
              </a:rPr>
              <a:t>Spokesperson:</a:t>
            </a:r>
            <a:endParaRPr sz="2800" dirty="0">
              <a:latin typeface="Century Gothic"/>
              <a:cs typeface="Century Gothic"/>
            </a:endParaRPr>
          </a:p>
        </p:txBody>
      </p:sp>
      <p:sp>
        <p:nvSpPr>
          <p:cNvPr id="3" name="object 3"/>
          <p:cNvSpPr/>
          <p:nvPr/>
        </p:nvSpPr>
        <p:spPr>
          <a:xfrm>
            <a:off x="0" y="169163"/>
            <a:ext cx="12192000" cy="893444"/>
          </a:xfrm>
          <a:custGeom>
            <a:avLst/>
            <a:gdLst/>
            <a:ahLst/>
            <a:cxnLst/>
            <a:rect l="l" t="t" r="r" b="b"/>
            <a:pathLst>
              <a:path w="12192000" h="893444">
                <a:moveTo>
                  <a:pt x="0" y="893064"/>
                </a:moveTo>
                <a:lnTo>
                  <a:pt x="12192000" y="893064"/>
                </a:lnTo>
                <a:lnTo>
                  <a:pt x="12192000" y="0"/>
                </a:lnTo>
                <a:lnTo>
                  <a:pt x="0" y="0"/>
                </a:lnTo>
                <a:lnTo>
                  <a:pt x="0" y="893064"/>
                </a:lnTo>
                <a:close/>
              </a:path>
            </a:pathLst>
          </a:custGeom>
          <a:solidFill>
            <a:srgbClr val="FFD200">
              <a:alpha val="76861"/>
            </a:srgbClr>
          </a:solidFill>
        </p:spPr>
        <p:txBody>
          <a:bodyPr wrap="square" lIns="0" tIns="0" rIns="0" bIns="0" rtlCol="0"/>
          <a:lstStyle/>
          <a:p>
            <a:endParaRPr/>
          </a:p>
        </p:txBody>
      </p:sp>
      <p:sp>
        <p:nvSpPr>
          <p:cNvPr id="4" name="object 4"/>
          <p:cNvSpPr txBox="1"/>
          <p:nvPr/>
        </p:nvSpPr>
        <p:spPr>
          <a:xfrm>
            <a:off x="205164" y="326105"/>
            <a:ext cx="11700510" cy="413575"/>
          </a:xfrm>
          <a:prstGeom prst="rect">
            <a:avLst/>
          </a:prstGeom>
        </p:spPr>
        <p:txBody>
          <a:bodyPr vert="horz" wrap="square" lIns="0" tIns="13335" rIns="0" bIns="0" rtlCol="0">
            <a:spAutoFit/>
          </a:bodyPr>
          <a:lstStyle/>
          <a:p>
            <a:pPr marL="5080" algn="ctr">
              <a:lnSpc>
                <a:spcPct val="100000"/>
              </a:lnSpc>
              <a:spcBef>
                <a:spcPts val="105"/>
              </a:spcBef>
            </a:pPr>
            <a:r>
              <a:rPr lang="en-US" sz="2600" dirty="0">
                <a:latin typeface="Century Gothic"/>
                <a:cs typeface="Century Gothic"/>
              </a:rPr>
              <a:t>Organization of Several Workstations using 1 System Unit</a:t>
            </a:r>
            <a:endParaRPr sz="2600" dirty="0">
              <a:latin typeface="Century Gothic"/>
              <a:cs typeface="Century Gothic"/>
            </a:endParaRPr>
          </a:p>
        </p:txBody>
      </p:sp>
      <p:sp>
        <p:nvSpPr>
          <p:cNvPr id="5" name="object 5"/>
          <p:cNvSpPr/>
          <p:nvPr/>
        </p:nvSpPr>
        <p:spPr>
          <a:xfrm>
            <a:off x="10200131" y="1202436"/>
            <a:ext cx="1712976" cy="1714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58369"/>
            <a:ext cx="6855461"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t>The cost of organizing 2 workstations</a:t>
            </a:r>
            <a:endParaRPr sz="2800" dirty="0"/>
          </a:p>
        </p:txBody>
      </p:sp>
      <p:sp>
        <p:nvSpPr>
          <p:cNvPr id="3" name="object 3"/>
          <p:cNvSpPr/>
          <p:nvPr/>
        </p:nvSpPr>
        <p:spPr>
          <a:xfrm>
            <a:off x="9616440" y="5477255"/>
            <a:ext cx="1216660" cy="0"/>
          </a:xfrm>
          <a:custGeom>
            <a:avLst/>
            <a:gdLst/>
            <a:ahLst/>
            <a:cxnLst/>
            <a:rect l="l" t="t" r="r" b="b"/>
            <a:pathLst>
              <a:path w="1216659">
                <a:moveTo>
                  <a:pt x="0" y="0"/>
                </a:moveTo>
                <a:lnTo>
                  <a:pt x="1216152" y="0"/>
                </a:lnTo>
              </a:path>
            </a:pathLst>
          </a:custGeom>
          <a:ln w="9143">
            <a:solidFill>
              <a:srgbClr val="D9D9D9"/>
            </a:solidFill>
          </a:ln>
        </p:spPr>
        <p:txBody>
          <a:bodyPr wrap="square" lIns="0" tIns="0" rIns="0" bIns="0" rtlCol="0"/>
          <a:lstStyle/>
          <a:p>
            <a:endParaRPr/>
          </a:p>
        </p:txBody>
      </p:sp>
      <p:sp>
        <p:nvSpPr>
          <p:cNvPr id="4" name="object 4"/>
          <p:cNvSpPr/>
          <p:nvPr/>
        </p:nvSpPr>
        <p:spPr>
          <a:xfrm>
            <a:off x="8205216" y="5477255"/>
            <a:ext cx="300355" cy="0"/>
          </a:xfrm>
          <a:custGeom>
            <a:avLst/>
            <a:gdLst/>
            <a:ahLst/>
            <a:cxnLst/>
            <a:rect l="l" t="t" r="r" b="b"/>
            <a:pathLst>
              <a:path w="300354">
                <a:moveTo>
                  <a:pt x="0" y="0"/>
                </a:moveTo>
                <a:lnTo>
                  <a:pt x="300227" y="0"/>
                </a:lnTo>
              </a:path>
            </a:pathLst>
          </a:custGeom>
          <a:ln w="9143">
            <a:solidFill>
              <a:srgbClr val="D9D9D9"/>
            </a:solidFill>
          </a:ln>
        </p:spPr>
        <p:txBody>
          <a:bodyPr wrap="square" lIns="0" tIns="0" rIns="0" bIns="0" rtlCol="0"/>
          <a:lstStyle/>
          <a:p>
            <a:endParaRPr/>
          </a:p>
        </p:txBody>
      </p:sp>
      <p:sp>
        <p:nvSpPr>
          <p:cNvPr id="5" name="object 5"/>
          <p:cNvSpPr/>
          <p:nvPr/>
        </p:nvSpPr>
        <p:spPr>
          <a:xfrm>
            <a:off x="4658867" y="5477255"/>
            <a:ext cx="2433955" cy="0"/>
          </a:xfrm>
          <a:custGeom>
            <a:avLst/>
            <a:gdLst/>
            <a:ahLst/>
            <a:cxnLst/>
            <a:rect l="l" t="t" r="r" b="b"/>
            <a:pathLst>
              <a:path w="2433954">
                <a:moveTo>
                  <a:pt x="0" y="0"/>
                </a:moveTo>
                <a:lnTo>
                  <a:pt x="2433828" y="0"/>
                </a:lnTo>
              </a:path>
            </a:pathLst>
          </a:custGeom>
          <a:ln w="9143">
            <a:solidFill>
              <a:srgbClr val="D9D9D9"/>
            </a:solidFill>
          </a:ln>
        </p:spPr>
        <p:txBody>
          <a:bodyPr wrap="square" lIns="0" tIns="0" rIns="0" bIns="0" rtlCol="0"/>
          <a:lstStyle/>
          <a:p>
            <a:endParaRPr/>
          </a:p>
        </p:txBody>
      </p:sp>
      <p:sp>
        <p:nvSpPr>
          <p:cNvPr id="6" name="object 6"/>
          <p:cNvSpPr/>
          <p:nvPr/>
        </p:nvSpPr>
        <p:spPr>
          <a:xfrm>
            <a:off x="3247644" y="5477255"/>
            <a:ext cx="300355" cy="0"/>
          </a:xfrm>
          <a:custGeom>
            <a:avLst/>
            <a:gdLst/>
            <a:ahLst/>
            <a:cxnLst/>
            <a:rect l="l" t="t" r="r" b="b"/>
            <a:pathLst>
              <a:path w="300354">
                <a:moveTo>
                  <a:pt x="0" y="0"/>
                </a:moveTo>
                <a:lnTo>
                  <a:pt x="300228" y="0"/>
                </a:lnTo>
              </a:path>
            </a:pathLst>
          </a:custGeom>
          <a:ln w="9143">
            <a:solidFill>
              <a:srgbClr val="D9D9D9"/>
            </a:solidFill>
          </a:ln>
        </p:spPr>
        <p:txBody>
          <a:bodyPr wrap="square" lIns="0" tIns="0" rIns="0" bIns="0" rtlCol="0"/>
          <a:lstStyle/>
          <a:p>
            <a:endParaRPr/>
          </a:p>
        </p:txBody>
      </p:sp>
      <p:sp>
        <p:nvSpPr>
          <p:cNvPr id="7" name="object 7"/>
          <p:cNvSpPr/>
          <p:nvPr/>
        </p:nvSpPr>
        <p:spPr>
          <a:xfrm>
            <a:off x="918972" y="5477255"/>
            <a:ext cx="1217930" cy="0"/>
          </a:xfrm>
          <a:custGeom>
            <a:avLst/>
            <a:gdLst/>
            <a:ahLst/>
            <a:cxnLst/>
            <a:rect l="l" t="t" r="r" b="b"/>
            <a:pathLst>
              <a:path w="1217930">
                <a:moveTo>
                  <a:pt x="0" y="0"/>
                </a:moveTo>
                <a:lnTo>
                  <a:pt x="1217676" y="0"/>
                </a:lnTo>
              </a:path>
            </a:pathLst>
          </a:custGeom>
          <a:ln w="9143">
            <a:solidFill>
              <a:srgbClr val="D9D9D9"/>
            </a:solidFill>
          </a:ln>
        </p:spPr>
        <p:txBody>
          <a:bodyPr wrap="square" lIns="0" tIns="0" rIns="0" bIns="0" rtlCol="0"/>
          <a:lstStyle/>
          <a:p>
            <a:endParaRPr/>
          </a:p>
        </p:txBody>
      </p:sp>
      <p:sp>
        <p:nvSpPr>
          <p:cNvPr id="8" name="object 8"/>
          <p:cNvSpPr/>
          <p:nvPr/>
        </p:nvSpPr>
        <p:spPr>
          <a:xfrm>
            <a:off x="9616440" y="5036820"/>
            <a:ext cx="1216660" cy="0"/>
          </a:xfrm>
          <a:custGeom>
            <a:avLst/>
            <a:gdLst/>
            <a:ahLst/>
            <a:cxnLst/>
            <a:rect l="l" t="t" r="r" b="b"/>
            <a:pathLst>
              <a:path w="1216659">
                <a:moveTo>
                  <a:pt x="0" y="0"/>
                </a:moveTo>
                <a:lnTo>
                  <a:pt x="1216152" y="0"/>
                </a:lnTo>
              </a:path>
            </a:pathLst>
          </a:custGeom>
          <a:ln w="9144">
            <a:solidFill>
              <a:srgbClr val="D9D9D9"/>
            </a:solidFill>
          </a:ln>
        </p:spPr>
        <p:txBody>
          <a:bodyPr wrap="square" lIns="0" tIns="0" rIns="0" bIns="0" rtlCol="0"/>
          <a:lstStyle/>
          <a:p>
            <a:endParaRPr/>
          </a:p>
        </p:txBody>
      </p:sp>
      <p:sp>
        <p:nvSpPr>
          <p:cNvPr id="9" name="object 9"/>
          <p:cNvSpPr/>
          <p:nvPr/>
        </p:nvSpPr>
        <p:spPr>
          <a:xfrm>
            <a:off x="8205216" y="5036820"/>
            <a:ext cx="300355" cy="0"/>
          </a:xfrm>
          <a:custGeom>
            <a:avLst/>
            <a:gdLst/>
            <a:ahLst/>
            <a:cxnLst/>
            <a:rect l="l" t="t" r="r" b="b"/>
            <a:pathLst>
              <a:path w="300354">
                <a:moveTo>
                  <a:pt x="0" y="0"/>
                </a:moveTo>
                <a:lnTo>
                  <a:pt x="300227" y="0"/>
                </a:lnTo>
              </a:path>
            </a:pathLst>
          </a:custGeom>
          <a:ln w="9144">
            <a:solidFill>
              <a:srgbClr val="D9D9D9"/>
            </a:solidFill>
          </a:ln>
        </p:spPr>
        <p:txBody>
          <a:bodyPr wrap="square" lIns="0" tIns="0" rIns="0" bIns="0" rtlCol="0"/>
          <a:lstStyle/>
          <a:p>
            <a:endParaRPr/>
          </a:p>
        </p:txBody>
      </p:sp>
      <p:sp>
        <p:nvSpPr>
          <p:cNvPr id="10" name="object 10"/>
          <p:cNvSpPr/>
          <p:nvPr/>
        </p:nvSpPr>
        <p:spPr>
          <a:xfrm>
            <a:off x="4658867" y="5036820"/>
            <a:ext cx="2433955" cy="0"/>
          </a:xfrm>
          <a:custGeom>
            <a:avLst/>
            <a:gdLst/>
            <a:ahLst/>
            <a:cxnLst/>
            <a:rect l="l" t="t" r="r" b="b"/>
            <a:pathLst>
              <a:path w="2433954">
                <a:moveTo>
                  <a:pt x="0" y="0"/>
                </a:moveTo>
                <a:lnTo>
                  <a:pt x="2433828" y="0"/>
                </a:lnTo>
              </a:path>
            </a:pathLst>
          </a:custGeom>
          <a:ln w="9144">
            <a:solidFill>
              <a:srgbClr val="D9D9D9"/>
            </a:solidFill>
          </a:ln>
        </p:spPr>
        <p:txBody>
          <a:bodyPr wrap="square" lIns="0" tIns="0" rIns="0" bIns="0" rtlCol="0"/>
          <a:lstStyle/>
          <a:p>
            <a:endParaRPr/>
          </a:p>
        </p:txBody>
      </p:sp>
      <p:sp>
        <p:nvSpPr>
          <p:cNvPr id="11" name="object 11"/>
          <p:cNvSpPr/>
          <p:nvPr/>
        </p:nvSpPr>
        <p:spPr>
          <a:xfrm>
            <a:off x="3247644" y="5036820"/>
            <a:ext cx="300355" cy="0"/>
          </a:xfrm>
          <a:custGeom>
            <a:avLst/>
            <a:gdLst/>
            <a:ahLst/>
            <a:cxnLst/>
            <a:rect l="l" t="t" r="r" b="b"/>
            <a:pathLst>
              <a:path w="300354">
                <a:moveTo>
                  <a:pt x="0" y="0"/>
                </a:moveTo>
                <a:lnTo>
                  <a:pt x="300228" y="0"/>
                </a:lnTo>
              </a:path>
            </a:pathLst>
          </a:custGeom>
          <a:ln w="9144">
            <a:solidFill>
              <a:srgbClr val="D9D9D9"/>
            </a:solidFill>
          </a:ln>
        </p:spPr>
        <p:txBody>
          <a:bodyPr wrap="square" lIns="0" tIns="0" rIns="0" bIns="0" rtlCol="0"/>
          <a:lstStyle/>
          <a:p>
            <a:endParaRPr/>
          </a:p>
        </p:txBody>
      </p:sp>
      <p:sp>
        <p:nvSpPr>
          <p:cNvPr id="12" name="object 12"/>
          <p:cNvSpPr/>
          <p:nvPr/>
        </p:nvSpPr>
        <p:spPr>
          <a:xfrm>
            <a:off x="918972" y="5036820"/>
            <a:ext cx="1217930" cy="0"/>
          </a:xfrm>
          <a:custGeom>
            <a:avLst/>
            <a:gdLst/>
            <a:ahLst/>
            <a:cxnLst/>
            <a:rect l="l" t="t" r="r" b="b"/>
            <a:pathLst>
              <a:path w="1217930">
                <a:moveTo>
                  <a:pt x="0" y="0"/>
                </a:moveTo>
                <a:lnTo>
                  <a:pt x="1217676" y="0"/>
                </a:lnTo>
              </a:path>
            </a:pathLst>
          </a:custGeom>
          <a:ln w="9144">
            <a:solidFill>
              <a:srgbClr val="D9D9D9"/>
            </a:solidFill>
          </a:ln>
        </p:spPr>
        <p:txBody>
          <a:bodyPr wrap="square" lIns="0" tIns="0" rIns="0" bIns="0" rtlCol="0"/>
          <a:lstStyle/>
          <a:p>
            <a:endParaRPr/>
          </a:p>
        </p:txBody>
      </p:sp>
      <p:sp>
        <p:nvSpPr>
          <p:cNvPr id="13" name="object 13"/>
          <p:cNvSpPr/>
          <p:nvPr/>
        </p:nvSpPr>
        <p:spPr>
          <a:xfrm>
            <a:off x="8205216" y="4596384"/>
            <a:ext cx="2627630" cy="0"/>
          </a:xfrm>
          <a:custGeom>
            <a:avLst/>
            <a:gdLst/>
            <a:ahLst/>
            <a:cxnLst/>
            <a:rect l="l" t="t" r="r" b="b"/>
            <a:pathLst>
              <a:path w="2627629">
                <a:moveTo>
                  <a:pt x="0" y="0"/>
                </a:moveTo>
                <a:lnTo>
                  <a:pt x="2627376" y="0"/>
                </a:lnTo>
              </a:path>
            </a:pathLst>
          </a:custGeom>
          <a:ln w="9144">
            <a:solidFill>
              <a:srgbClr val="D9D9D9"/>
            </a:solidFill>
          </a:ln>
        </p:spPr>
        <p:txBody>
          <a:bodyPr wrap="square" lIns="0" tIns="0" rIns="0" bIns="0" rtlCol="0"/>
          <a:lstStyle/>
          <a:p>
            <a:endParaRPr/>
          </a:p>
        </p:txBody>
      </p:sp>
      <p:sp>
        <p:nvSpPr>
          <p:cNvPr id="14" name="object 14"/>
          <p:cNvSpPr/>
          <p:nvPr/>
        </p:nvSpPr>
        <p:spPr>
          <a:xfrm>
            <a:off x="4658867" y="4596384"/>
            <a:ext cx="2433955" cy="0"/>
          </a:xfrm>
          <a:custGeom>
            <a:avLst/>
            <a:gdLst/>
            <a:ahLst/>
            <a:cxnLst/>
            <a:rect l="l" t="t" r="r" b="b"/>
            <a:pathLst>
              <a:path w="2433954">
                <a:moveTo>
                  <a:pt x="0" y="0"/>
                </a:moveTo>
                <a:lnTo>
                  <a:pt x="2433828" y="0"/>
                </a:lnTo>
              </a:path>
            </a:pathLst>
          </a:custGeom>
          <a:ln w="9144">
            <a:solidFill>
              <a:srgbClr val="D9D9D9"/>
            </a:solidFill>
          </a:ln>
        </p:spPr>
        <p:txBody>
          <a:bodyPr wrap="square" lIns="0" tIns="0" rIns="0" bIns="0" rtlCol="0"/>
          <a:lstStyle/>
          <a:p>
            <a:endParaRPr/>
          </a:p>
        </p:txBody>
      </p:sp>
      <p:sp>
        <p:nvSpPr>
          <p:cNvPr id="15" name="object 15"/>
          <p:cNvSpPr/>
          <p:nvPr/>
        </p:nvSpPr>
        <p:spPr>
          <a:xfrm>
            <a:off x="3247644" y="4596384"/>
            <a:ext cx="300355" cy="0"/>
          </a:xfrm>
          <a:custGeom>
            <a:avLst/>
            <a:gdLst/>
            <a:ahLst/>
            <a:cxnLst/>
            <a:rect l="l" t="t" r="r" b="b"/>
            <a:pathLst>
              <a:path w="300354">
                <a:moveTo>
                  <a:pt x="0" y="0"/>
                </a:moveTo>
                <a:lnTo>
                  <a:pt x="300228" y="0"/>
                </a:lnTo>
              </a:path>
            </a:pathLst>
          </a:custGeom>
          <a:ln w="9144">
            <a:solidFill>
              <a:srgbClr val="D9D9D9"/>
            </a:solidFill>
          </a:ln>
        </p:spPr>
        <p:txBody>
          <a:bodyPr wrap="square" lIns="0" tIns="0" rIns="0" bIns="0" rtlCol="0"/>
          <a:lstStyle/>
          <a:p>
            <a:endParaRPr/>
          </a:p>
        </p:txBody>
      </p:sp>
      <p:sp>
        <p:nvSpPr>
          <p:cNvPr id="16" name="object 16"/>
          <p:cNvSpPr/>
          <p:nvPr/>
        </p:nvSpPr>
        <p:spPr>
          <a:xfrm>
            <a:off x="918972" y="4596384"/>
            <a:ext cx="1217930" cy="0"/>
          </a:xfrm>
          <a:custGeom>
            <a:avLst/>
            <a:gdLst/>
            <a:ahLst/>
            <a:cxnLst/>
            <a:rect l="l" t="t" r="r" b="b"/>
            <a:pathLst>
              <a:path w="1217930">
                <a:moveTo>
                  <a:pt x="0" y="0"/>
                </a:moveTo>
                <a:lnTo>
                  <a:pt x="1217676" y="0"/>
                </a:lnTo>
              </a:path>
            </a:pathLst>
          </a:custGeom>
          <a:ln w="9144">
            <a:solidFill>
              <a:srgbClr val="D9D9D9"/>
            </a:solidFill>
          </a:ln>
        </p:spPr>
        <p:txBody>
          <a:bodyPr wrap="square" lIns="0" tIns="0" rIns="0" bIns="0" rtlCol="0"/>
          <a:lstStyle/>
          <a:p>
            <a:endParaRPr/>
          </a:p>
        </p:txBody>
      </p:sp>
      <p:sp>
        <p:nvSpPr>
          <p:cNvPr id="17" name="object 17"/>
          <p:cNvSpPr/>
          <p:nvPr/>
        </p:nvSpPr>
        <p:spPr>
          <a:xfrm>
            <a:off x="4658867" y="4155947"/>
            <a:ext cx="6174105" cy="0"/>
          </a:xfrm>
          <a:custGeom>
            <a:avLst/>
            <a:gdLst/>
            <a:ahLst/>
            <a:cxnLst/>
            <a:rect l="l" t="t" r="r" b="b"/>
            <a:pathLst>
              <a:path w="6174105">
                <a:moveTo>
                  <a:pt x="0" y="0"/>
                </a:moveTo>
                <a:lnTo>
                  <a:pt x="6173724" y="0"/>
                </a:lnTo>
              </a:path>
            </a:pathLst>
          </a:custGeom>
          <a:ln w="9144">
            <a:solidFill>
              <a:srgbClr val="D9D9D9"/>
            </a:solidFill>
          </a:ln>
        </p:spPr>
        <p:txBody>
          <a:bodyPr wrap="square" lIns="0" tIns="0" rIns="0" bIns="0" rtlCol="0"/>
          <a:lstStyle/>
          <a:p>
            <a:endParaRPr/>
          </a:p>
        </p:txBody>
      </p:sp>
      <p:sp>
        <p:nvSpPr>
          <p:cNvPr id="18" name="object 18"/>
          <p:cNvSpPr/>
          <p:nvPr/>
        </p:nvSpPr>
        <p:spPr>
          <a:xfrm>
            <a:off x="3247644" y="4155947"/>
            <a:ext cx="300355" cy="0"/>
          </a:xfrm>
          <a:custGeom>
            <a:avLst/>
            <a:gdLst/>
            <a:ahLst/>
            <a:cxnLst/>
            <a:rect l="l" t="t" r="r" b="b"/>
            <a:pathLst>
              <a:path w="300354">
                <a:moveTo>
                  <a:pt x="0" y="0"/>
                </a:moveTo>
                <a:lnTo>
                  <a:pt x="300228" y="0"/>
                </a:lnTo>
              </a:path>
            </a:pathLst>
          </a:custGeom>
          <a:ln w="9144">
            <a:solidFill>
              <a:srgbClr val="D9D9D9"/>
            </a:solidFill>
          </a:ln>
        </p:spPr>
        <p:txBody>
          <a:bodyPr wrap="square" lIns="0" tIns="0" rIns="0" bIns="0" rtlCol="0"/>
          <a:lstStyle/>
          <a:p>
            <a:endParaRPr/>
          </a:p>
        </p:txBody>
      </p:sp>
      <p:sp>
        <p:nvSpPr>
          <p:cNvPr id="19" name="object 19"/>
          <p:cNvSpPr/>
          <p:nvPr/>
        </p:nvSpPr>
        <p:spPr>
          <a:xfrm>
            <a:off x="918972" y="4155947"/>
            <a:ext cx="1217930" cy="0"/>
          </a:xfrm>
          <a:custGeom>
            <a:avLst/>
            <a:gdLst/>
            <a:ahLst/>
            <a:cxnLst/>
            <a:rect l="l" t="t" r="r" b="b"/>
            <a:pathLst>
              <a:path w="1217930">
                <a:moveTo>
                  <a:pt x="0" y="0"/>
                </a:moveTo>
                <a:lnTo>
                  <a:pt x="1217676" y="0"/>
                </a:lnTo>
              </a:path>
            </a:pathLst>
          </a:custGeom>
          <a:ln w="9144">
            <a:solidFill>
              <a:srgbClr val="D9D9D9"/>
            </a:solidFill>
          </a:ln>
        </p:spPr>
        <p:txBody>
          <a:bodyPr wrap="square" lIns="0" tIns="0" rIns="0" bIns="0" rtlCol="0"/>
          <a:lstStyle/>
          <a:p>
            <a:endParaRPr/>
          </a:p>
        </p:txBody>
      </p:sp>
      <p:sp>
        <p:nvSpPr>
          <p:cNvPr id="20" name="object 20"/>
          <p:cNvSpPr/>
          <p:nvPr/>
        </p:nvSpPr>
        <p:spPr>
          <a:xfrm>
            <a:off x="3247644" y="3715511"/>
            <a:ext cx="7585075" cy="0"/>
          </a:xfrm>
          <a:custGeom>
            <a:avLst/>
            <a:gdLst/>
            <a:ahLst/>
            <a:cxnLst/>
            <a:rect l="l" t="t" r="r" b="b"/>
            <a:pathLst>
              <a:path w="7585075">
                <a:moveTo>
                  <a:pt x="0" y="0"/>
                </a:moveTo>
                <a:lnTo>
                  <a:pt x="7584948" y="0"/>
                </a:lnTo>
              </a:path>
            </a:pathLst>
          </a:custGeom>
          <a:ln w="9144">
            <a:solidFill>
              <a:srgbClr val="D9D9D9"/>
            </a:solidFill>
          </a:ln>
        </p:spPr>
        <p:txBody>
          <a:bodyPr wrap="square" lIns="0" tIns="0" rIns="0" bIns="0" rtlCol="0"/>
          <a:lstStyle/>
          <a:p>
            <a:endParaRPr/>
          </a:p>
        </p:txBody>
      </p:sp>
      <p:sp>
        <p:nvSpPr>
          <p:cNvPr id="21" name="object 21"/>
          <p:cNvSpPr/>
          <p:nvPr/>
        </p:nvSpPr>
        <p:spPr>
          <a:xfrm>
            <a:off x="918972" y="3715511"/>
            <a:ext cx="1217930" cy="0"/>
          </a:xfrm>
          <a:custGeom>
            <a:avLst/>
            <a:gdLst/>
            <a:ahLst/>
            <a:cxnLst/>
            <a:rect l="l" t="t" r="r" b="b"/>
            <a:pathLst>
              <a:path w="1217930">
                <a:moveTo>
                  <a:pt x="0" y="0"/>
                </a:moveTo>
                <a:lnTo>
                  <a:pt x="1217676" y="0"/>
                </a:lnTo>
              </a:path>
            </a:pathLst>
          </a:custGeom>
          <a:ln w="9144">
            <a:solidFill>
              <a:srgbClr val="D9D9D9"/>
            </a:solidFill>
          </a:ln>
        </p:spPr>
        <p:txBody>
          <a:bodyPr wrap="square" lIns="0" tIns="0" rIns="0" bIns="0" rtlCol="0"/>
          <a:lstStyle/>
          <a:p>
            <a:endParaRPr/>
          </a:p>
        </p:txBody>
      </p:sp>
      <p:sp>
        <p:nvSpPr>
          <p:cNvPr id="22" name="object 22"/>
          <p:cNvSpPr/>
          <p:nvPr/>
        </p:nvSpPr>
        <p:spPr>
          <a:xfrm>
            <a:off x="3247644" y="3275076"/>
            <a:ext cx="7585075" cy="0"/>
          </a:xfrm>
          <a:custGeom>
            <a:avLst/>
            <a:gdLst/>
            <a:ahLst/>
            <a:cxnLst/>
            <a:rect l="l" t="t" r="r" b="b"/>
            <a:pathLst>
              <a:path w="7585075">
                <a:moveTo>
                  <a:pt x="0" y="0"/>
                </a:moveTo>
                <a:lnTo>
                  <a:pt x="7584948" y="0"/>
                </a:lnTo>
              </a:path>
            </a:pathLst>
          </a:custGeom>
          <a:ln w="9144">
            <a:solidFill>
              <a:srgbClr val="D9D9D9"/>
            </a:solidFill>
          </a:ln>
        </p:spPr>
        <p:txBody>
          <a:bodyPr wrap="square" lIns="0" tIns="0" rIns="0" bIns="0" rtlCol="0"/>
          <a:lstStyle/>
          <a:p>
            <a:endParaRPr/>
          </a:p>
        </p:txBody>
      </p:sp>
      <p:sp>
        <p:nvSpPr>
          <p:cNvPr id="23" name="object 23"/>
          <p:cNvSpPr/>
          <p:nvPr/>
        </p:nvSpPr>
        <p:spPr>
          <a:xfrm>
            <a:off x="918972" y="3275076"/>
            <a:ext cx="1217930" cy="0"/>
          </a:xfrm>
          <a:custGeom>
            <a:avLst/>
            <a:gdLst/>
            <a:ahLst/>
            <a:cxnLst/>
            <a:rect l="l" t="t" r="r" b="b"/>
            <a:pathLst>
              <a:path w="1217930">
                <a:moveTo>
                  <a:pt x="0" y="0"/>
                </a:moveTo>
                <a:lnTo>
                  <a:pt x="1217676" y="0"/>
                </a:lnTo>
              </a:path>
            </a:pathLst>
          </a:custGeom>
          <a:ln w="9144">
            <a:solidFill>
              <a:srgbClr val="D9D9D9"/>
            </a:solidFill>
          </a:ln>
        </p:spPr>
        <p:txBody>
          <a:bodyPr wrap="square" lIns="0" tIns="0" rIns="0" bIns="0" rtlCol="0"/>
          <a:lstStyle/>
          <a:p>
            <a:endParaRPr/>
          </a:p>
        </p:txBody>
      </p:sp>
      <p:sp>
        <p:nvSpPr>
          <p:cNvPr id="24" name="object 24"/>
          <p:cNvSpPr/>
          <p:nvPr/>
        </p:nvSpPr>
        <p:spPr>
          <a:xfrm>
            <a:off x="3247644" y="2833116"/>
            <a:ext cx="7585075" cy="0"/>
          </a:xfrm>
          <a:custGeom>
            <a:avLst/>
            <a:gdLst/>
            <a:ahLst/>
            <a:cxnLst/>
            <a:rect l="l" t="t" r="r" b="b"/>
            <a:pathLst>
              <a:path w="7585075">
                <a:moveTo>
                  <a:pt x="0" y="0"/>
                </a:moveTo>
                <a:lnTo>
                  <a:pt x="7584948" y="0"/>
                </a:lnTo>
              </a:path>
            </a:pathLst>
          </a:custGeom>
          <a:ln w="9144">
            <a:solidFill>
              <a:srgbClr val="D9D9D9"/>
            </a:solidFill>
          </a:ln>
        </p:spPr>
        <p:txBody>
          <a:bodyPr wrap="square" lIns="0" tIns="0" rIns="0" bIns="0" rtlCol="0"/>
          <a:lstStyle/>
          <a:p>
            <a:endParaRPr/>
          </a:p>
        </p:txBody>
      </p:sp>
      <p:sp>
        <p:nvSpPr>
          <p:cNvPr id="25" name="object 25"/>
          <p:cNvSpPr/>
          <p:nvPr/>
        </p:nvSpPr>
        <p:spPr>
          <a:xfrm>
            <a:off x="918972" y="2833116"/>
            <a:ext cx="1217930" cy="0"/>
          </a:xfrm>
          <a:custGeom>
            <a:avLst/>
            <a:gdLst/>
            <a:ahLst/>
            <a:cxnLst/>
            <a:rect l="l" t="t" r="r" b="b"/>
            <a:pathLst>
              <a:path w="1217930">
                <a:moveTo>
                  <a:pt x="0" y="0"/>
                </a:moveTo>
                <a:lnTo>
                  <a:pt x="1217676" y="0"/>
                </a:lnTo>
              </a:path>
            </a:pathLst>
          </a:custGeom>
          <a:ln w="9144">
            <a:solidFill>
              <a:srgbClr val="D9D9D9"/>
            </a:solidFill>
          </a:ln>
        </p:spPr>
        <p:txBody>
          <a:bodyPr wrap="square" lIns="0" tIns="0" rIns="0" bIns="0" rtlCol="0"/>
          <a:lstStyle/>
          <a:p>
            <a:endParaRPr/>
          </a:p>
        </p:txBody>
      </p:sp>
      <p:sp>
        <p:nvSpPr>
          <p:cNvPr id="26" name="object 26"/>
          <p:cNvSpPr/>
          <p:nvPr/>
        </p:nvSpPr>
        <p:spPr>
          <a:xfrm>
            <a:off x="3247644" y="2392679"/>
            <a:ext cx="7585075" cy="0"/>
          </a:xfrm>
          <a:custGeom>
            <a:avLst/>
            <a:gdLst/>
            <a:ahLst/>
            <a:cxnLst/>
            <a:rect l="l" t="t" r="r" b="b"/>
            <a:pathLst>
              <a:path w="7585075">
                <a:moveTo>
                  <a:pt x="0" y="0"/>
                </a:moveTo>
                <a:lnTo>
                  <a:pt x="7584948" y="0"/>
                </a:lnTo>
              </a:path>
            </a:pathLst>
          </a:custGeom>
          <a:ln w="9144">
            <a:solidFill>
              <a:srgbClr val="D9D9D9"/>
            </a:solidFill>
          </a:ln>
        </p:spPr>
        <p:txBody>
          <a:bodyPr wrap="square" lIns="0" tIns="0" rIns="0" bIns="0" rtlCol="0"/>
          <a:lstStyle/>
          <a:p>
            <a:endParaRPr/>
          </a:p>
        </p:txBody>
      </p:sp>
      <p:sp>
        <p:nvSpPr>
          <p:cNvPr id="27" name="object 27"/>
          <p:cNvSpPr/>
          <p:nvPr/>
        </p:nvSpPr>
        <p:spPr>
          <a:xfrm>
            <a:off x="918972" y="2392679"/>
            <a:ext cx="1217930" cy="0"/>
          </a:xfrm>
          <a:custGeom>
            <a:avLst/>
            <a:gdLst/>
            <a:ahLst/>
            <a:cxnLst/>
            <a:rect l="l" t="t" r="r" b="b"/>
            <a:pathLst>
              <a:path w="1217930">
                <a:moveTo>
                  <a:pt x="0" y="0"/>
                </a:moveTo>
                <a:lnTo>
                  <a:pt x="1217676" y="0"/>
                </a:lnTo>
              </a:path>
            </a:pathLst>
          </a:custGeom>
          <a:ln w="9144">
            <a:solidFill>
              <a:srgbClr val="D9D9D9"/>
            </a:solidFill>
          </a:ln>
        </p:spPr>
        <p:txBody>
          <a:bodyPr wrap="square" lIns="0" tIns="0" rIns="0" bIns="0" rtlCol="0"/>
          <a:lstStyle/>
          <a:p>
            <a:endParaRPr/>
          </a:p>
        </p:txBody>
      </p:sp>
      <p:sp>
        <p:nvSpPr>
          <p:cNvPr id="28" name="object 28"/>
          <p:cNvSpPr/>
          <p:nvPr/>
        </p:nvSpPr>
        <p:spPr>
          <a:xfrm>
            <a:off x="918972" y="1952244"/>
            <a:ext cx="9913620" cy="0"/>
          </a:xfrm>
          <a:custGeom>
            <a:avLst/>
            <a:gdLst/>
            <a:ahLst/>
            <a:cxnLst/>
            <a:rect l="l" t="t" r="r" b="b"/>
            <a:pathLst>
              <a:path w="9913620">
                <a:moveTo>
                  <a:pt x="0" y="0"/>
                </a:moveTo>
                <a:lnTo>
                  <a:pt x="9913620" y="0"/>
                </a:lnTo>
              </a:path>
            </a:pathLst>
          </a:custGeom>
          <a:ln w="9144">
            <a:solidFill>
              <a:srgbClr val="D9D9D9"/>
            </a:solidFill>
          </a:ln>
        </p:spPr>
        <p:txBody>
          <a:bodyPr wrap="square" lIns="0" tIns="0" rIns="0" bIns="0" rtlCol="0"/>
          <a:lstStyle/>
          <a:p>
            <a:endParaRPr/>
          </a:p>
        </p:txBody>
      </p:sp>
      <p:sp>
        <p:nvSpPr>
          <p:cNvPr id="29" name="object 29"/>
          <p:cNvSpPr/>
          <p:nvPr/>
        </p:nvSpPr>
        <p:spPr>
          <a:xfrm>
            <a:off x="2136648" y="2304288"/>
            <a:ext cx="1111250" cy="3615054"/>
          </a:xfrm>
          <a:custGeom>
            <a:avLst/>
            <a:gdLst/>
            <a:ahLst/>
            <a:cxnLst/>
            <a:rect l="l" t="t" r="r" b="b"/>
            <a:pathLst>
              <a:path w="1111250" h="3615054">
                <a:moveTo>
                  <a:pt x="1110995" y="0"/>
                </a:moveTo>
                <a:lnTo>
                  <a:pt x="0" y="0"/>
                </a:lnTo>
                <a:lnTo>
                  <a:pt x="0" y="3614928"/>
                </a:lnTo>
                <a:lnTo>
                  <a:pt x="1110995" y="3614928"/>
                </a:lnTo>
                <a:lnTo>
                  <a:pt x="1110995" y="0"/>
                </a:lnTo>
                <a:close/>
              </a:path>
            </a:pathLst>
          </a:custGeom>
          <a:solidFill>
            <a:srgbClr val="5B9BD4"/>
          </a:solidFill>
        </p:spPr>
        <p:txBody>
          <a:bodyPr wrap="square" lIns="0" tIns="0" rIns="0" bIns="0" rtlCol="0"/>
          <a:lstStyle/>
          <a:p>
            <a:endParaRPr/>
          </a:p>
        </p:txBody>
      </p:sp>
      <p:sp>
        <p:nvSpPr>
          <p:cNvPr id="30" name="object 30"/>
          <p:cNvSpPr/>
          <p:nvPr/>
        </p:nvSpPr>
        <p:spPr>
          <a:xfrm>
            <a:off x="7092695" y="4277867"/>
            <a:ext cx="1112520" cy="1641475"/>
          </a:xfrm>
          <a:custGeom>
            <a:avLst/>
            <a:gdLst/>
            <a:ahLst/>
            <a:cxnLst/>
            <a:rect l="l" t="t" r="r" b="b"/>
            <a:pathLst>
              <a:path w="1112520" h="1641475">
                <a:moveTo>
                  <a:pt x="1112520" y="0"/>
                </a:moveTo>
                <a:lnTo>
                  <a:pt x="0" y="0"/>
                </a:lnTo>
                <a:lnTo>
                  <a:pt x="0" y="1641348"/>
                </a:lnTo>
                <a:lnTo>
                  <a:pt x="1112520" y="1641348"/>
                </a:lnTo>
                <a:lnTo>
                  <a:pt x="1112520" y="0"/>
                </a:lnTo>
                <a:close/>
              </a:path>
            </a:pathLst>
          </a:custGeom>
          <a:solidFill>
            <a:srgbClr val="5B9BD4"/>
          </a:solidFill>
        </p:spPr>
        <p:txBody>
          <a:bodyPr wrap="square" lIns="0" tIns="0" rIns="0" bIns="0" rtlCol="0"/>
          <a:lstStyle/>
          <a:p>
            <a:endParaRPr/>
          </a:p>
        </p:txBody>
      </p:sp>
      <p:sp>
        <p:nvSpPr>
          <p:cNvPr id="31" name="object 31"/>
          <p:cNvSpPr/>
          <p:nvPr/>
        </p:nvSpPr>
        <p:spPr>
          <a:xfrm>
            <a:off x="3547871" y="3736847"/>
            <a:ext cx="1111250" cy="2182495"/>
          </a:xfrm>
          <a:custGeom>
            <a:avLst/>
            <a:gdLst/>
            <a:ahLst/>
            <a:cxnLst/>
            <a:rect l="l" t="t" r="r" b="b"/>
            <a:pathLst>
              <a:path w="1111250" h="2182495">
                <a:moveTo>
                  <a:pt x="1110995" y="0"/>
                </a:moveTo>
                <a:lnTo>
                  <a:pt x="0" y="0"/>
                </a:lnTo>
                <a:lnTo>
                  <a:pt x="0" y="2182367"/>
                </a:lnTo>
                <a:lnTo>
                  <a:pt x="1110995" y="2182367"/>
                </a:lnTo>
                <a:lnTo>
                  <a:pt x="1110995" y="0"/>
                </a:lnTo>
                <a:close/>
              </a:path>
            </a:pathLst>
          </a:custGeom>
          <a:solidFill>
            <a:srgbClr val="00AF50"/>
          </a:solidFill>
        </p:spPr>
        <p:txBody>
          <a:bodyPr wrap="square" lIns="0" tIns="0" rIns="0" bIns="0" rtlCol="0"/>
          <a:lstStyle/>
          <a:p>
            <a:endParaRPr/>
          </a:p>
        </p:txBody>
      </p:sp>
      <p:sp>
        <p:nvSpPr>
          <p:cNvPr id="32" name="object 32"/>
          <p:cNvSpPr/>
          <p:nvPr/>
        </p:nvSpPr>
        <p:spPr>
          <a:xfrm>
            <a:off x="8505443" y="5010911"/>
            <a:ext cx="1111250" cy="908685"/>
          </a:xfrm>
          <a:custGeom>
            <a:avLst/>
            <a:gdLst/>
            <a:ahLst/>
            <a:cxnLst/>
            <a:rect l="l" t="t" r="r" b="b"/>
            <a:pathLst>
              <a:path w="1111250" h="908685">
                <a:moveTo>
                  <a:pt x="1110996" y="0"/>
                </a:moveTo>
                <a:lnTo>
                  <a:pt x="0" y="0"/>
                </a:lnTo>
                <a:lnTo>
                  <a:pt x="0" y="908304"/>
                </a:lnTo>
                <a:lnTo>
                  <a:pt x="1110996" y="908304"/>
                </a:lnTo>
                <a:lnTo>
                  <a:pt x="1110996" y="0"/>
                </a:lnTo>
                <a:close/>
              </a:path>
            </a:pathLst>
          </a:custGeom>
          <a:solidFill>
            <a:srgbClr val="00AF50"/>
          </a:solidFill>
        </p:spPr>
        <p:txBody>
          <a:bodyPr wrap="square" lIns="0" tIns="0" rIns="0" bIns="0" rtlCol="0"/>
          <a:lstStyle/>
          <a:p>
            <a:endParaRPr/>
          </a:p>
        </p:txBody>
      </p:sp>
      <p:sp>
        <p:nvSpPr>
          <p:cNvPr id="33" name="object 33"/>
          <p:cNvSpPr/>
          <p:nvPr/>
        </p:nvSpPr>
        <p:spPr>
          <a:xfrm>
            <a:off x="918972" y="5919215"/>
            <a:ext cx="9913620" cy="0"/>
          </a:xfrm>
          <a:custGeom>
            <a:avLst/>
            <a:gdLst/>
            <a:ahLst/>
            <a:cxnLst/>
            <a:rect l="l" t="t" r="r" b="b"/>
            <a:pathLst>
              <a:path w="9913620">
                <a:moveTo>
                  <a:pt x="0" y="0"/>
                </a:moveTo>
                <a:lnTo>
                  <a:pt x="9913620" y="0"/>
                </a:lnTo>
              </a:path>
            </a:pathLst>
          </a:custGeom>
          <a:ln w="9144">
            <a:solidFill>
              <a:srgbClr val="D9D9D9"/>
            </a:solidFill>
          </a:ln>
        </p:spPr>
        <p:txBody>
          <a:bodyPr wrap="square" lIns="0" tIns="0" rIns="0" bIns="0" rtlCol="0"/>
          <a:lstStyle/>
          <a:p>
            <a:endParaRPr/>
          </a:p>
        </p:txBody>
      </p:sp>
      <p:sp>
        <p:nvSpPr>
          <p:cNvPr id="34" name="object 34"/>
          <p:cNvSpPr txBox="1"/>
          <p:nvPr/>
        </p:nvSpPr>
        <p:spPr>
          <a:xfrm>
            <a:off x="2448560" y="2049271"/>
            <a:ext cx="4876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Century Gothic"/>
                <a:cs typeface="Century Gothic"/>
              </a:rPr>
              <a:t>82</a:t>
            </a:r>
            <a:r>
              <a:rPr sz="1200" spc="-80" dirty="0">
                <a:solidFill>
                  <a:srgbClr val="404040"/>
                </a:solidFill>
                <a:latin typeface="Century Gothic"/>
                <a:cs typeface="Century Gothic"/>
              </a:rPr>
              <a:t> </a:t>
            </a:r>
            <a:r>
              <a:rPr sz="1200" spc="-5" dirty="0">
                <a:solidFill>
                  <a:srgbClr val="404040"/>
                </a:solidFill>
                <a:latin typeface="Century Gothic"/>
                <a:cs typeface="Century Gothic"/>
              </a:rPr>
              <a:t>000</a:t>
            </a:r>
            <a:endParaRPr sz="1200">
              <a:latin typeface="Century Gothic"/>
              <a:cs typeface="Century Gothic"/>
            </a:endParaRPr>
          </a:p>
        </p:txBody>
      </p:sp>
      <p:sp>
        <p:nvSpPr>
          <p:cNvPr id="35" name="object 35"/>
          <p:cNvSpPr txBox="1"/>
          <p:nvPr/>
        </p:nvSpPr>
        <p:spPr>
          <a:xfrm>
            <a:off x="7405878" y="4022547"/>
            <a:ext cx="487680"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Century Gothic"/>
                <a:cs typeface="Century Gothic"/>
              </a:rPr>
              <a:t>37</a:t>
            </a:r>
            <a:r>
              <a:rPr sz="1200" spc="-75" dirty="0">
                <a:solidFill>
                  <a:srgbClr val="404040"/>
                </a:solidFill>
                <a:latin typeface="Century Gothic"/>
                <a:cs typeface="Century Gothic"/>
              </a:rPr>
              <a:t> </a:t>
            </a:r>
            <a:r>
              <a:rPr sz="1200" spc="-10" dirty="0">
                <a:solidFill>
                  <a:srgbClr val="404040"/>
                </a:solidFill>
                <a:latin typeface="Century Gothic"/>
                <a:cs typeface="Century Gothic"/>
              </a:rPr>
              <a:t>220</a:t>
            </a:r>
            <a:endParaRPr sz="1200">
              <a:latin typeface="Century Gothic"/>
              <a:cs typeface="Century Gothic"/>
            </a:endParaRPr>
          </a:p>
        </p:txBody>
      </p:sp>
      <p:sp>
        <p:nvSpPr>
          <p:cNvPr id="36" name="object 36"/>
          <p:cNvSpPr txBox="1"/>
          <p:nvPr/>
        </p:nvSpPr>
        <p:spPr>
          <a:xfrm>
            <a:off x="3860038" y="3481832"/>
            <a:ext cx="4876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Century Gothic"/>
                <a:cs typeface="Century Gothic"/>
              </a:rPr>
              <a:t>49</a:t>
            </a:r>
            <a:r>
              <a:rPr sz="1200" spc="-80" dirty="0">
                <a:solidFill>
                  <a:srgbClr val="404040"/>
                </a:solidFill>
                <a:latin typeface="Century Gothic"/>
                <a:cs typeface="Century Gothic"/>
              </a:rPr>
              <a:t> </a:t>
            </a:r>
            <a:r>
              <a:rPr sz="1200" spc="-5" dirty="0">
                <a:solidFill>
                  <a:srgbClr val="404040"/>
                </a:solidFill>
                <a:latin typeface="Century Gothic"/>
                <a:cs typeface="Century Gothic"/>
              </a:rPr>
              <a:t>500</a:t>
            </a:r>
            <a:endParaRPr sz="1200">
              <a:latin typeface="Century Gothic"/>
              <a:cs typeface="Century Gothic"/>
            </a:endParaRPr>
          </a:p>
        </p:txBody>
      </p:sp>
      <p:sp>
        <p:nvSpPr>
          <p:cNvPr id="37" name="object 37"/>
          <p:cNvSpPr txBox="1"/>
          <p:nvPr/>
        </p:nvSpPr>
        <p:spPr>
          <a:xfrm>
            <a:off x="8817609" y="4754702"/>
            <a:ext cx="487680"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Century Gothic"/>
                <a:cs typeface="Century Gothic"/>
              </a:rPr>
              <a:t>20</a:t>
            </a:r>
            <a:r>
              <a:rPr sz="1200" spc="-75" dirty="0">
                <a:solidFill>
                  <a:srgbClr val="404040"/>
                </a:solidFill>
                <a:latin typeface="Century Gothic"/>
                <a:cs typeface="Century Gothic"/>
              </a:rPr>
              <a:t> </a:t>
            </a:r>
            <a:r>
              <a:rPr sz="1200" spc="-10" dirty="0">
                <a:solidFill>
                  <a:srgbClr val="404040"/>
                </a:solidFill>
                <a:latin typeface="Century Gothic"/>
                <a:cs typeface="Century Gothic"/>
              </a:rPr>
              <a:t>610</a:t>
            </a:r>
            <a:endParaRPr sz="1200">
              <a:latin typeface="Century Gothic"/>
              <a:cs typeface="Century Gothic"/>
            </a:endParaRPr>
          </a:p>
        </p:txBody>
      </p:sp>
      <p:sp>
        <p:nvSpPr>
          <p:cNvPr id="38" name="object 38"/>
          <p:cNvSpPr txBox="1"/>
          <p:nvPr/>
        </p:nvSpPr>
        <p:spPr>
          <a:xfrm>
            <a:off x="303072" y="4923282"/>
            <a:ext cx="490220" cy="1090295"/>
          </a:xfrm>
          <a:prstGeom prst="rect">
            <a:avLst/>
          </a:prstGeom>
        </p:spPr>
        <p:txBody>
          <a:bodyPr vert="horz" wrap="square" lIns="0" tIns="12700" rIns="0" bIns="0" rtlCol="0">
            <a:spAutoFit/>
          </a:bodyPr>
          <a:lstStyle/>
          <a:p>
            <a:pPr marR="5080" algn="r">
              <a:lnSpc>
                <a:spcPct val="100000"/>
              </a:lnSpc>
              <a:spcBef>
                <a:spcPts val="100"/>
              </a:spcBef>
            </a:pPr>
            <a:r>
              <a:rPr sz="1200" spc="-5" dirty="0">
                <a:solidFill>
                  <a:srgbClr val="585858"/>
                </a:solidFill>
                <a:latin typeface="Century Gothic"/>
                <a:cs typeface="Century Gothic"/>
              </a:rPr>
              <a:t>20</a:t>
            </a:r>
            <a:r>
              <a:rPr sz="1200" spc="-8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a:p>
            <a:pPr>
              <a:lnSpc>
                <a:spcPct val="100000"/>
              </a:lnSpc>
              <a:spcBef>
                <a:spcPts val="15"/>
              </a:spcBef>
            </a:pPr>
            <a:endParaRPr sz="1750">
              <a:latin typeface="Times New Roman"/>
              <a:cs typeface="Times New Roman"/>
            </a:endParaRPr>
          </a:p>
          <a:p>
            <a:pPr marR="5080" algn="r">
              <a:lnSpc>
                <a:spcPct val="100000"/>
              </a:lnSpc>
            </a:pPr>
            <a:r>
              <a:rPr sz="1200" spc="-5" dirty="0">
                <a:solidFill>
                  <a:srgbClr val="585858"/>
                </a:solidFill>
                <a:latin typeface="Century Gothic"/>
                <a:cs typeface="Century Gothic"/>
              </a:rPr>
              <a:t>10</a:t>
            </a:r>
            <a:r>
              <a:rPr sz="1200" spc="-8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a:p>
            <a:pPr>
              <a:lnSpc>
                <a:spcPct val="100000"/>
              </a:lnSpc>
              <a:spcBef>
                <a:spcPts val="20"/>
              </a:spcBef>
            </a:pPr>
            <a:endParaRPr sz="1750">
              <a:latin typeface="Times New Roman"/>
              <a:cs typeface="Times New Roman"/>
            </a:endParaRPr>
          </a:p>
          <a:p>
            <a:pPr marR="5080" algn="r">
              <a:lnSpc>
                <a:spcPct val="100000"/>
              </a:lnSpc>
            </a:pPr>
            <a:r>
              <a:rPr sz="1200" dirty="0">
                <a:solidFill>
                  <a:srgbClr val="585858"/>
                </a:solidFill>
                <a:latin typeface="Century Gothic"/>
                <a:cs typeface="Century Gothic"/>
              </a:rPr>
              <a:t>0</a:t>
            </a:r>
            <a:endParaRPr sz="1200">
              <a:latin typeface="Century Gothic"/>
              <a:cs typeface="Century Gothic"/>
            </a:endParaRPr>
          </a:p>
        </p:txBody>
      </p:sp>
      <p:sp>
        <p:nvSpPr>
          <p:cNvPr id="39" name="object 39"/>
          <p:cNvSpPr txBox="1"/>
          <p:nvPr/>
        </p:nvSpPr>
        <p:spPr>
          <a:xfrm>
            <a:off x="303072" y="4482465"/>
            <a:ext cx="4895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30</a:t>
            </a:r>
            <a:r>
              <a:rPr sz="1200" spc="-6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40" name="object 40"/>
          <p:cNvSpPr txBox="1"/>
          <p:nvPr/>
        </p:nvSpPr>
        <p:spPr>
          <a:xfrm>
            <a:off x="303072" y="4041775"/>
            <a:ext cx="4895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40</a:t>
            </a:r>
            <a:r>
              <a:rPr sz="1200" spc="-6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41" name="object 41"/>
          <p:cNvSpPr txBox="1"/>
          <p:nvPr/>
        </p:nvSpPr>
        <p:spPr>
          <a:xfrm>
            <a:off x="303072" y="3600399"/>
            <a:ext cx="489584"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50</a:t>
            </a:r>
            <a:r>
              <a:rPr sz="1200" spc="-60" dirty="0">
                <a:solidFill>
                  <a:srgbClr val="585858"/>
                </a:solidFill>
                <a:latin typeface="Century Gothic"/>
                <a:cs typeface="Century Gothic"/>
              </a:rPr>
              <a:t> </a:t>
            </a:r>
            <a:r>
              <a:rPr sz="1200" spc="-10" dirty="0">
                <a:solidFill>
                  <a:srgbClr val="585858"/>
                </a:solidFill>
                <a:latin typeface="Century Gothic"/>
                <a:cs typeface="Century Gothic"/>
              </a:rPr>
              <a:t>000</a:t>
            </a:r>
            <a:endParaRPr sz="1200">
              <a:latin typeface="Century Gothic"/>
              <a:cs typeface="Century Gothic"/>
            </a:endParaRPr>
          </a:p>
        </p:txBody>
      </p:sp>
      <p:sp>
        <p:nvSpPr>
          <p:cNvPr id="42" name="object 42"/>
          <p:cNvSpPr txBox="1"/>
          <p:nvPr/>
        </p:nvSpPr>
        <p:spPr>
          <a:xfrm>
            <a:off x="303072" y="3160014"/>
            <a:ext cx="4895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60</a:t>
            </a:r>
            <a:r>
              <a:rPr sz="1200" spc="-6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43" name="object 43"/>
          <p:cNvSpPr txBox="1"/>
          <p:nvPr/>
        </p:nvSpPr>
        <p:spPr>
          <a:xfrm>
            <a:off x="303072" y="2719196"/>
            <a:ext cx="4895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70</a:t>
            </a:r>
            <a:r>
              <a:rPr sz="1200" spc="-6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44" name="object 44"/>
          <p:cNvSpPr txBox="1"/>
          <p:nvPr/>
        </p:nvSpPr>
        <p:spPr>
          <a:xfrm>
            <a:off x="303072" y="2278507"/>
            <a:ext cx="4895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80</a:t>
            </a:r>
            <a:r>
              <a:rPr sz="1200" spc="-6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45" name="object 45"/>
          <p:cNvSpPr txBox="1"/>
          <p:nvPr/>
        </p:nvSpPr>
        <p:spPr>
          <a:xfrm>
            <a:off x="303072" y="1837690"/>
            <a:ext cx="4895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90</a:t>
            </a:r>
            <a:r>
              <a:rPr sz="1200" spc="-6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46" name="object 46"/>
          <p:cNvSpPr txBox="1"/>
          <p:nvPr/>
        </p:nvSpPr>
        <p:spPr>
          <a:xfrm>
            <a:off x="2448560" y="6005576"/>
            <a:ext cx="1060067"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585858"/>
                </a:solidFill>
                <a:latin typeface="Century Gothic"/>
                <a:cs typeface="Century Gothic"/>
              </a:rPr>
              <a:t>Hardware</a:t>
            </a:r>
            <a:endParaRPr sz="1200" dirty="0">
              <a:latin typeface="Century Gothic"/>
              <a:cs typeface="Century Gothic"/>
            </a:endParaRPr>
          </a:p>
        </p:txBody>
      </p:sp>
      <p:sp>
        <p:nvSpPr>
          <p:cNvPr id="47" name="object 47"/>
          <p:cNvSpPr txBox="1"/>
          <p:nvPr/>
        </p:nvSpPr>
        <p:spPr>
          <a:xfrm>
            <a:off x="8225155" y="6005576"/>
            <a:ext cx="1111250"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a:solidFill>
                  <a:srgbClr val="585858"/>
                </a:solidFill>
                <a:latin typeface="Century Gothic"/>
                <a:cs typeface="Century Gothic"/>
              </a:rPr>
              <a:t>Software</a:t>
            </a:r>
            <a:endParaRPr sz="1200" dirty="0">
              <a:latin typeface="Century Gothic"/>
              <a:cs typeface="Century Gothic"/>
            </a:endParaRPr>
          </a:p>
        </p:txBody>
      </p:sp>
      <p:sp>
        <p:nvSpPr>
          <p:cNvPr id="48" name="object 48"/>
          <p:cNvSpPr txBox="1"/>
          <p:nvPr/>
        </p:nvSpPr>
        <p:spPr>
          <a:xfrm>
            <a:off x="4048759" y="1478661"/>
            <a:ext cx="3108325" cy="309245"/>
          </a:xfrm>
          <a:prstGeom prst="rect">
            <a:avLst/>
          </a:prstGeom>
        </p:spPr>
        <p:txBody>
          <a:bodyPr vert="horz" wrap="square" lIns="0" tIns="13970" rIns="0" bIns="0" rtlCol="0">
            <a:spAutoFit/>
          </a:bodyPr>
          <a:lstStyle/>
          <a:p>
            <a:pPr marL="12700" algn="ctr">
              <a:lnSpc>
                <a:spcPct val="100000"/>
              </a:lnSpc>
              <a:spcBef>
                <a:spcPts val="110"/>
              </a:spcBef>
            </a:pPr>
            <a:r>
              <a:rPr lang="en-US" sz="1850" dirty="0">
                <a:solidFill>
                  <a:srgbClr val="585858"/>
                </a:solidFill>
                <a:latin typeface="Century Gothic"/>
                <a:cs typeface="Century Gothic"/>
              </a:rPr>
              <a:t>One-time costs</a:t>
            </a:r>
            <a:endParaRPr sz="1850" dirty="0">
              <a:latin typeface="Century Gothic"/>
              <a:cs typeface="Century Gothic"/>
            </a:endParaRPr>
          </a:p>
        </p:txBody>
      </p:sp>
      <p:sp>
        <p:nvSpPr>
          <p:cNvPr id="49" name="object 49"/>
          <p:cNvSpPr/>
          <p:nvPr/>
        </p:nvSpPr>
        <p:spPr>
          <a:xfrm>
            <a:off x="3995928" y="6388608"/>
            <a:ext cx="108585" cy="109855"/>
          </a:xfrm>
          <a:custGeom>
            <a:avLst/>
            <a:gdLst/>
            <a:ahLst/>
            <a:cxnLst/>
            <a:rect l="l" t="t" r="r" b="b"/>
            <a:pathLst>
              <a:path w="108585" h="109854">
                <a:moveTo>
                  <a:pt x="0" y="109727"/>
                </a:moveTo>
                <a:lnTo>
                  <a:pt x="108203" y="109727"/>
                </a:lnTo>
                <a:lnTo>
                  <a:pt x="108203" y="0"/>
                </a:lnTo>
                <a:lnTo>
                  <a:pt x="0" y="0"/>
                </a:lnTo>
                <a:lnTo>
                  <a:pt x="0" y="109727"/>
                </a:lnTo>
                <a:close/>
              </a:path>
            </a:pathLst>
          </a:custGeom>
          <a:solidFill>
            <a:srgbClr val="5B9BD4"/>
          </a:solidFill>
        </p:spPr>
        <p:txBody>
          <a:bodyPr wrap="square" lIns="0" tIns="0" rIns="0" bIns="0" rtlCol="0"/>
          <a:lstStyle/>
          <a:p>
            <a:endParaRPr/>
          </a:p>
        </p:txBody>
      </p:sp>
      <p:sp>
        <p:nvSpPr>
          <p:cNvPr id="50" name="object 50"/>
          <p:cNvSpPr txBox="1"/>
          <p:nvPr/>
        </p:nvSpPr>
        <p:spPr>
          <a:xfrm>
            <a:off x="4141978" y="6303365"/>
            <a:ext cx="2090420" cy="258404"/>
          </a:xfrm>
          <a:prstGeom prst="rect">
            <a:avLst/>
          </a:prstGeom>
        </p:spPr>
        <p:txBody>
          <a:bodyPr vert="horz" wrap="square" lIns="0" tIns="12065" rIns="0" bIns="0" rtlCol="0">
            <a:spAutoFit/>
          </a:bodyPr>
          <a:lstStyle/>
          <a:p>
            <a:pPr marL="12700">
              <a:lnSpc>
                <a:spcPct val="100000"/>
              </a:lnSpc>
              <a:spcBef>
                <a:spcPts val="95"/>
              </a:spcBef>
            </a:pPr>
            <a:r>
              <a:rPr lang="en-US" sz="1600" spc="-5" dirty="0">
                <a:solidFill>
                  <a:srgbClr val="585858"/>
                </a:solidFill>
                <a:latin typeface="Century Gothic"/>
                <a:cs typeface="Century Gothic"/>
              </a:rPr>
              <a:t>Standard scheme</a:t>
            </a:r>
            <a:endParaRPr sz="1600" dirty="0">
              <a:latin typeface="Century Gothic"/>
              <a:cs typeface="Century Gothic"/>
            </a:endParaRPr>
          </a:p>
        </p:txBody>
      </p:sp>
      <p:sp>
        <p:nvSpPr>
          <p:cNvPr id="51" name="object 51"/>
          <p:cNvSpPr/>
          <p:nvPr/>
        </p:nvSpPr>
        <p:spPr>
          <a:xfrm>
            <a:off x="6489191" y="6388608"/>
            <a:ext cx="109855" cy="109855"/>
          </a:xfrm>
          <a:custGeom>
            <a:avLst/>
            <a:gdLst/>
            <a:ahLst/>
            <a:cxnLst/>
            <a:rect l="l" t="t" r="r" b="b"/>
            <a:pathLst>
              <a:path w="109854" h="109854">
                <a:moveTo>
                  <a:pt x="0" y="109727"/>
                </a:moveTo>
                <a:lnTo>
                  <a:pt x="109728" y="109727"/>
                </a:lnTo>
                <a:lnTo>
                  <a:pt x="109728" y="0"/>
                </a:lnTo>
                <a:lnTo>
                  <a:pt x="0" y="0"/>
                </a:lnTo>
                <a:lnTo>
                  <a:pt x="0" y="109727"/>
                </a:lnTo>
                <a:close/>
              </a:path>
            </a:pathLst>
          </a:custGeom>
          <a:solidFill>
            <a:srgbClr val="00AF50"/>
          </a:solidFill>
        </p:spPr>
        <p:txBody>
          <a:bodyPr wrap="square" lIns="0" tIns="0" rIns="0" bIns="0" rtlCol="0"/>
          <a:lstStyle/>
          <a:p>
            <a:endParaRPr/>
          </a:p>
        </p:txBody>
      </p:sp>
      <p:sp>
        <p:nvSpPr>
          <p:cNvPr id="52" name="object 52"/>
          <p:cNvSpPr txBox="1"/>
          <p:nvPr/>
        </p:nvSpPr>
        <p:spPr>
          <a:xfrm>
            <a:off x="6635877" y="6303365"/>
            <a:ext cx="655955" cy="258404"/>
          </a:xfrm>
          <a:prstGeom prst="rect">
            <a:avLst/>
          </a:prstGeom>
        </p:spPr>
        <p:txBody>
          <a:bodyPr vert="horz" wrap="square" lIns="0" tIns="12065" rIns="0" bIns="0" rtlCol="0">
            <a:spAutoFit/>
          </a:bodyPr>
          <a:lstStyle/>
          <a:p>
            <a:pPr marL="12700">
              <a:lnSpc>
                <a:spcPct val="100000"/>
              </a:lnSpc>
              <a:spcBef>
                <a:spcPts val="95"/>
              </a:spcBef>
            </a:pPr>
            <a:r>
              <a:rPr lang="en-US" sz="1600" spc="-10" dirty="0">
                <a:solidFill>
                  <a:srgbClr val="585858"/>
                </a:solidFill>
                <a:latin typeface="Century Gothic"/>
                <a:cs typeface="Century Gothic"/>
              </a:rPr>
              <a:t>ASTER</a:t>
            </a:r>
            <a:endParaRPr sz="1600" dirty="0">
              <a:latin typeface="Century Gothic"/>
              <a:cs typeface="Century Gothic"/>
            </a:endParaRPr>
          </a:p>
        </p:txBody>
      </p:sp>
      <p:sp>
        <p:nvSpPr>
          <p:cNvPr id="56" name="object 56"/>
          <p:cNvSpPr txBox="1">
            <a:spLocks noGrp="1"/>
          </p:cNvSpPr>
          <p:nvPr>
            <p:ph type="sldNum" sz="quarter" idx="7"/>
          </p:nvPr>
        </p:nvSpPr>
        <p:spPr>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dirty="0"/>
              <a:t>10</a:t>
            </a:fld>
            <a:endParaRPr dirty="0"/>
          </a:p>
        </p:txBody>
      </p:sp>
      <p:sp>
        <p:nvSpPr>
          <p:cNvPr id="53" name="object 53"/>
          <p:cNvSpPr txBox="1"/>
          <p:nvPr/>
        </p:nvSpPr>
        <p:spPr>
          <a:xfrm>
            <a:off x="8475091" y="3885387"/>
            <a:ext cx="1192530" cy="300355"/>
          </a:xfrm>
          <a:prstGeom prst="rect">
            <a:avLst/>
          </a:prstGeom>
        </p:spPr>
        <p:txBody>
          <a:bodyPr vert="horz" wrap="square" lIns="0" tIns="12700" rIns="0" bIns="0" rtlCol="0">
            <a:spAutoFit/>
          </a:bodyPr>
          <a:lstStyle/>
          <a:p>
            <a:pPr marL="12700">
              <a:lnSpc>
                <a:spcPct val="100000"/>
              </a:lnSpc>
              <a:spcBef>
                <a:spcPts val="100"/>
              </a:spcBef>
            </a:pPr>
            <a:r>
              <a:rPr lang="en-US" sz="1800" b="1" spc="-5" dirty="0">
                <a:solidFill>
                  <a:srgbClr val="FF0000"/>
                </a:solidFill>
                <a:latin typeface="Century Gothic"/>
                <a:cs typeface="Century Gothic"/>
              </a:rPr>
              <a:t>Economy</a:t>
            </a:r>
            <a:endParaRPr sz="1800" dirty="0">
              <a:latin typeface="Century Gothic"/>
              <a:cs typeface="Century Gothic"/>
            </a:endParaRPr>
          </a:p>
        </p:txBody>
      </p:sp>
      <p:sp>
        <p:nvSpPr>
          <p:cNvPr id="54" name="object 54"/>
          <p:cNvSpPr txBox="1"/>
          <p:nvPr/>
        </p:nvSpPr>
        <p:spPr>
          <a:xfrm>
            <a:off x="8831706" y="4160266"/>
            <a:ext cx="47815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0000"/>
                </a:solidFill>
                <a:latin typeface="Century Gothic"/>
                <a:cs typeface="Century Gothic"/>
              </a:rPr>
              <a:t>45%</a:t>
            </a:r>
            <a:endParaRPr sz="1800">
              <a:latin typeface="Century Gothic"/>
              <a:cs typeface="Century Gothic"/>
            </a:endParaRPr>
          </a:p>
        </p:txBody>
      </p:sp>
      <p:sp>
        <p:nvSpPr>
          <p:cNvPr id="55" name="object 55"/>
          <p:cNvSpPr txBox="1"/>
          <p:nvPr/>
        </p:nvSpPr>
        <p:spPr>
          <a:xfrm>
            <a:off x="3565397" y="2551303"/>
            <a:ext cx="1191895" cy="566822"/>
          </a:xfrm>
          <a:prstGeom prst="rect">
            <a:avLst/>
          </a:prstGeom>
        </p:spPr>
        <p:txBody>
          <a:bodyPr vert="horz" wrap="square" lIns="0" tIns="12700" rIns="0" bIns="0" rtlCol="0">
            <a:spAutoFit/>
          </a:bodyPr>
          <a:lstStyle/>
          <a:p>
            <a:pPr marL="368935" marR="5080" indent="-356870">
              <a:lnSpc>
                <a:spcPct val="100000"/>
              </a:lnSpc>
              <a:spcBef>
                <a:spcPts val="100"/>
              </a:spcBef>
            </a:pPr>
            <a:r>
              <a:rPr lang="en-US" sz="1800" b="1" dirty="0">
                <a:solidFill>
                  <a:srgbClr val="FF0000"/>
                </a:solidFill>
                <a:latin typeface="Century Gothic"/>
                <a:cs typeface="Century Gothic"/>
              </a:rPr>
              <a:t>Economy</a:t>
            </a:r>
            <a:r>
              <a:rPr sz="1800" b="1" spc="-5" dirty="0">
                <a:solidFill>
                  <a:srgbClr val="FF0000"/>
                </a:solidFill>
                <a:latin typeface="Century Gothic"/>
                <a:cs typeface="Century Gothic"/>
              </a:rPr>
              <a:t>  </a:t>
            </a:r>
            <a:r>
              <a:rPr sz="1800" b="1" dirty="0">
                <a:solidFill>
                  <a:srgbClr val="FF0000"/>
                </a:solidFill>
                <a:latin typeface="Century Gothic"/>
                <a:cs typeface="Century Gothic"/>
              </a:rPr>
              <a:t>40%</a:t>
            </a:r>
            <a:endParaRPr sz="1800" dirty="0">
              <a:latin typeface="Century Gothic"/>
              <a:cs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5904" cy="56235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8739" y="64084"/>
            <a:ext cx="7233793"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t>The costs of organizing the workplace</a:t>
            </a:r>
            <a:endParaRPr sz="2800" dirty="0"/>
          </a:p>
        </p:txBody>
      </p:sp>
      <p:sp>
        <p:nvSpPr>
          <p:cNvPr id="4" name="object 4"/>
          <p:cNvSpPr/>
          <p:nvPr/>
        </p:nvSpPr>
        <p:spPr>
          <a:xfrm>
            <a:off x="1470660" y="5494020"/>
            <a:ext cx="9933940" cy="0"/>
          </a:xfrm>
          <a:custGeom>
            <a:avLst/>
            <a:gdLst/>
            <a:ahLst/>
            <a:cxnLst/>
            <a:rect l="l" t="t" r="r" b="b"/>
            <a:pathLst>
              <a:path w="9933940">
                <a:moveTo>
                  <a:pt x="0" y="0"/>
                </a:moveTo>
                <a:lnTo>
                  <a:pt x="9933432" y="0"/>
                </a:lnTo>
              </a:path>
            </a:pathLst>
          </a:custGeom>
          <a:ln w="9144">
            <a:solidFill>
              <a:srgbClr val="D9D9D9"/>
            </a:solidFill>
          </a:ln>
        </p:spPr>
        <p:txBody>
          <a:bodyPr wrap="square" lIns="0" tIns="0" rIns="0" bIns="0" rtlCol="0"/>
          <a:lstStyle/>
          <a:p>
            <a:endParaRPr/>
          </a:p>
        </p:txBody>
      </p:sp>
      <p:sp>
        <p:nvSpPr>
          <p:cNvPr id="5" name="object 5"/>
          <p:cNvSpPr/>
          <p:nvPr/>
        </p:nvSpPr>
        <p:spPr>
          <a:xfrm>
            <a:off x="1470660" y="3401567"/>
            <a:ext cx="9933940" cy="0"/>
          </a:xfrm>
          <a:custGeom>
            <a:avLst/>
            <a:gdLst/>
            <a:ahLst/>
            <a:cxnLst/>
            <a:rect l="l" t="t" r="r" b="b"/>
            <a:pathLst>
              <a:path w="9933940">
                <a:moveTo>
                  <a:pt x="0" y="0"/>
                </a:moveTo>
                <a:lnTo>
                  <a:pt x="9933432" y="0"/>
                </a:lnTo>
              </a:path>
            </a:pathLst>
          </a:custGeom>
          <a:ln w="9144">
            <a:solidFill>
              <a:srgbClr val="D9D9D9"/>
            </a:solidFill>
          </a:ln>
        </p:spPr>
        <p:txBody>
          <a:bodyPr wrap="square" lIns="0" tIns="0" rIns="0" bIns="0" rtlCol="0"/>
          <a:lstStyle/>
          <a:p>
            <a:endParaRPr/>
          </a:p>
        </p:txBody>
      </p:sp>
      <p:sp>
        <p:nvSpPr>
          <p:cNvPr id="6" name="object 6"/>
          <p:cNvSpPr/>
          <p:nvPr/>
        </p:nvSpPr>
        <p:spPr>
          <a:xfrm>
            <a:off x="1470660" y="2703576"/>
            <a:ext cx="9933940" cy="0"/>
          </a:xfrm>
          <a:custGeom>
            <a:avLst/>
            <a:gdLst/>
            <a:ahLst/>
            <a:cxnLst/>
            <a:rect l="l" t="t" r="r" b="b"/>
            <a:pathLst>
              <a:path w="9933940">
                <a:moveTo>
                  <a:pt x="0" y="0"/>
                </a:moveTo>
                <a:lnTo>
                  <a:pt x="9933432" y="0"/>
                </a:lnTo>
              </a:path>
            </a:pathLst>
          </a:custGeom>
          <a:ln w="9144">
            <a:solidFill>
              <a:srgbClr val="D9D9D9"/>
            </a:solidFill>
          </a:ln>
        </p:spPr>
        <p:txBody>
          <a:bodyPr wrap="square" lIns="0" tIns="0" rIns="0" bIns="0" rtlCol="0"/>
          <a:lstStyle/>
          <a:p>
            <a:endParaRPr/>
          </a:p>
        </p:txBody>
      </p:sp>
      <p:sp>
        <p:nvSpPr>
          <p:cNvPr id="7" name="object 7"/>
          <p:cNvSpPr/>
          <p:nvPr/>
        </p:nvSpPr>
        <p:spPr>
          <a:xfrm>
            <a:off x="1470660" y="2005583"/>
            <a:ext cx="9933940" cy="0"/>
          </a:xfrm>
          <a:custGeom>
            <a:avLst/>
            <a:gdLst/>
            <a:ahLst/>
            <a:cxnLst/>
            <a:rect l="l" t="t" r="r" b="b"/>
            <a:pathLst>
              <a:path w="9933940">
                <a:moveTo>
                  <a:pt x="0" y="0"/>
                </a:moveTo>
                <a:lnTo>
                  <a:pt x="9933432" y="0"/>
                </a:lnTo>
              </a:path>
            </a:pathLst>
          </a:custGeom>
          <a:ln w="9144">
            <a:solidFill>
              <a:srgbClr val="D9D9D9"/>
            </a:solidFill>
          </a:ln>
        </p:spPr>
        <p:txBody>
          <a:bodyPr wrap="square" lIns="0" tIns="0" rIns="0" bIns="0" rtlCol="0"/>
          <a:lstStyle/>
          <a:p>
            <a:endParaRPr/>
          </a:p>
        </p:txBody>
      </p:sp>
      <p:sp>
        <p:nvSpPr>
          <p:cNvPr id="8" name="object 8"/>
          <p:cNvSpPr/>
          <p:nvPr/>
        </p:nvSpPr>
        <p:spPr>
          <a:xfrm>
            <a:off x="1470660" y="1309116"/>
            <a:ext cx="9933940" cy="0"/>
          </a:xfrm>
          <a:custGeom>
            <a:avLst/>
            <a:gdLst/>
            <a:ahLst/>
            <a:cxnLst/>
            <a:rect l="l" t="t" r="r" b="b"/>
            <a:pathLst>
              <a:path w="9933940">
                <a:moveTo>
                  <a:pt x="0" y="0"/>
                </a:moveTo>
                <a:lnTo>
                  <a:pt x="9933432" y="0"/>
                </a:lnTo>
              </a:path>
            </a:pathLst>
          </a:custGeom>
          <a:ln w="9144">
            <a:solidFill>
              <a:srgbClr val="D9D9D9"/>
            </a:solidFill>
          </a:ln>
        </p:spPr>
        <p:txBody>
          <a:bodyPr wrap="square" lIns="0" tIns="0" rIns="0" bIns="0" rtlCol="0"/>
          <a:lstStyle/>
          <a:p>
            <a:endParaRPr/>
          </a:p>
        </p:txBody>
      </p:sp>
      <p:sp>
        <p:nvSpPr>
          <p:cNvPr id="9" name="object 9"/>
          <p:cNvSpPr/>
          <p:nvPr/>
        </p:nvSpPr>
        <p:spPr>
          <a:xfrm>
            <a:off x="1470660" y="6192011"/>
            <a:ext cx="9933940" cy="0"/>
          </a:xfrm>
          <a:custGeom>
            <a:avLst/>
            <a:gdLst/>
            <a:ahLst/>
            <a:cxnLst/>
            <a:rect l="l" t="t" r="r" b="b"/>
            <a:pathLst>
              <a:path w="9933940">
                <a:moveTo>
                  <a:pt x="0" y="0"/>
                </a:moveTo>
                <a:lnTo>
                  <a:pt x="9933432" y="0"/>
                </a:lnTo>
              </a:path>
            </a:pathLst>
          </a:custGeom>
          <a:ln w="9144">
            <a:solidFill>
              <a:srgbClr val="D9D9D9"/>
            </a:solidFill>
          </a:ln>
        </p:spPr>
        <p:txBody>
          <a:bodyPr wrap="square" lIns="0" tIns="0" rIns="0" bIns="0" rtlCol="0"/>
          <a:lstStyle/>
          <a:p>
            <a:endParaRPr/>
          </a:p>
        </p:txBody>
      </p:sp>
      <p:sp>
        <p:nvSpPr>
          <p:cNvPr id="10" name="object 10"/>
          <p:cNvSpPr/>
          <p:nvPr/>
        </p:nvSpPr>
        <p:spPr>
          <a:xfrm>
            <a:off x="2284476" y="2033777"/>
            <a:ext cx="8305800" cy="0"/>
          </a:xfrm>
          <a:custGeom>
            <a:avLst/>
            <a:gdLst/>
            <a:ahLst/>
            <a:cxnLst/>
            <a:rect l="l" t="t" r="r" b="b"/>
            <a:pathLst>
              <a:path w="8305800">
                <a:moveTo>
                  <a:pt x="0" y="0"/>
                </a:moveTo>
                <a:lnTo>
                  <a:pt x="8305800" y="0"/>
                </a:lnTo>
              </a:path>
            </a:pathLst>
          </a:custGeom>
          <a:ln w="28955">
            <a:solidFill>
              <a:srgbClr val="5B9BD4"/>
            </a:solidFill>
          </a:ln>
        </p:spPr>
        <p:txBody>
          <a:bodyPr wrap="square" lIns="0" tIns="0" rIns="0" bIns="0" rtlCol="0"/>
          <a:lstStyle/>
          <a:p>
            <a:endParaRPr/>
          </a:p>
        </p:txBody>
      </p:sp>
      <p:sp>
        <p:nvSpPr>
          <p:cNvPr id="11" name="object 11"/>
          <p:cNvSpPr/>
          <p:nvPr/>
        </p:nvSpPr>
        <p:spPr>
          <a:xfrm>
            <a:off x="2261616" y="1996820"/>
            <a:ext cx="73152" cy="73152"/>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3916679" y="1996820"/>
            <a:ext cx="73152" cy="7315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573267" y="1996820"/>
            <a:ext cx="73152" cy="73152"/>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7228331" y="1996820"/>
            <a:ext cx="73151" cy="7315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8883395" y="1996820"/>
            <a:ext cx="73151" cy="7315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0538459" y="1996820"/>
            <a:ext cx="73152" cy="73152"/>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2298954" y="3746753"/>
            <a:ext cx="8277225" cy="1160145"/>
          </a:xfrm>
          <a:custGeom>
            <a:avLst/>
            <a:gdLst/>
            <a:ahLst/>
            <a:cxnLst/>
            <a:rect l="l" t="t" r="r" b="b"/>
            <a:pathLst>
              <a:path w="8277225" h="1160145">
                <a:moveTo>
                  <a:pt x="0" y="0"/>
                </a:moveTo>
                <a:lnTo>
                  <a:pt x="1655063" y="664464"/>
                </a:lnTo>
                <a:lnTo>
                  <a:pt x="3310128" y="914400"/>
                </a:lnTo>
                <a:lnTo>
                  <a:pt x="4965192" y="1022604"/>
                </a:lnTo>
                <a:lnTo>
                  <a:pt x="6621780" y="1104900"/>
                </a:lnTo>
                <a:lnTo>
                  <a:pt x="8276844" y="1159764"/>
                </a:lnTo>
              </a:path>
            </a:pathLst>
          </a:custGeom>
          <a:ln w="28955">
            <a:solidFill>
              <a:srgbClr val="00AF50"/>
            </a:solidFill>
          </a:ln>
        </p:spPr>
        <p:txBody>
          <a:bodyPr wrap="square" lIns="0" tIns="0" rIns="0" bIns="0" rtlCol="0"/>
          <a:lstStyle/>
          <a:p>
            <a:endParaRPr/>
          </a:p>
        </p:txBody>
      </p:sp>
      <p:sp>
        <p:nvSpPr>
          <p:cNvPr id="18" name="object 18"/>
          <p:cNvSpPr/>
          <p:nvPr/>
        </p:nvSpPr>
        <p:spPr>
          <a:xfrm>
            <a:off x="2266188" y="3714369"/>
            <a:ext cx="64135" cy="64135"/>
          </a:xfrm>
          <a:custGeom>
            <a:avLst/>
            <a:gdLst/>
            <a:ahLst/>
            <a:cxnLst/>
            <a:rect l="l" t="t" r="r" b="b"/>
            <a:pathLst>
              <a:path w="64135" h="64135">
                <a:moveTo>
                  <a:pt x="32004" y="0"/>
                </a:moveTo>
                <a:lnTo>
                  <a:pt x="19556" y="2500"/>
                </a:lnTo>
                <a:lnTo>
                  <a:pt x="9382" y="9334"/>
                </a:lnTo>
                <a:lnTo>
                  <a:pt x="2518" y="19502"/>
                </a:lnTo>
                <a:lnTo>
                  <a:pt x="0" y="32003"/>
                </a:lnTo>
                <a:lnTo>
                  <a:pt x="2518" y="44451"/>
                </a:lnTo>
                <a:lnTo>
                  <a:pt x="9382" y="54625"/>
                </a:lnTo>
                <a:lnTo>
                  <a:pt x="19556" y="61489"/>
                </a:lnTo>
                <a:lnTo>
                  <a:pt x="32004" y="64007"/>
                </a:lnTo>
                <a:lnTo>
                  <a:pt x="44451" y="61489"/>
                </a:lnTo>
                <a:lnTo>
                  <a:pt x="54625" y="54625"/>
                </a:lnTo>
                <a:lnTo>
                  <a:pt x="61489" y="44451"/>
                </a:lnTo>
                <a:lnTo>
                  <a:pt x="64007" y="32003"/>
                </a:lnTo>
                <a:lnTo>
                  <a:pt x="61489" y="19502"/>
                </a:lnTo>
                <a:lnTo>
                  <a:pt x="54625" y="9334"/>
                </a:lnTo>
                <a:lnTo>
                  <a:pt x="44451" y="2500"/>
                </a:lnTo>
                <a:lnTo>
                  <a:pt x="32004" y="0"/>
                </a:lnTo>
                <a:close/>
              </a:path>
            </a:pathLst>
          </a:custGeom>
          <a:solidFill>
            <a:srgbClr val="EC7C30"/>
          </a:solidFill>
        </p:spPr>
        <p:txBody>
          <a:bodyPr wrap="square" lIns="0" tIns="0" rIns="0" bIns="0" rtlCol="0"/>
          <a:lstStyle/>
          <a:p>
            <a:endParaRPr/>
          </a:p>
        </p:txBody>
      </p:sp>
      <p:sp>
        <p:nvSpPr>
          <p:cNvPr id="19" name="object 19"/>
          <p:cNvSpPr/>
          <p:nvPr/>
        </p:nvSpPr>
        <p:spPr>
          <a:xfrm>
            <a:off x="2266188" y="3714369"/>
            <a:ext cx="64135" cy="64135"/>
          </a:xfrm>
          <a:custGeom>
            <a:avLst/>
            <a:gdLst/>
            <a:ahLst/>
            <a:cxnLst/>
            <a:rect l="l" t="t" r="r" b="b"/>
            <a:pathLst>
              <a:path w="64135" h="64135">
                <a:moveTo>
                  <a:pt x="64007" y="32003"/>
                </a:moveTo>
                <a:lnTo>
                  <a:pt x="61489" y="44451"/>
                </a:lnTo>
                <a:lnTo>
                  <a:pt x="54625" y="54625"/>
                </a:lnTo>
                <a:lnTo>
                  <a:pt x="44451" y="61489"/>
                </a:lnTo>
                <a:lnTo>
                  <a:pt x="32004" y="64007"/>
                </a:lnTo>
                <a:lnTo>
                  <a:pt x="19556" y="61489"/>
                </a:lnTo>
                <a:lnTo>
                  <a:pt x="9382" y="54625"/>
                </a:lnTo>
                <a:lnTo>
                  <a:pt x="2518" y="44451"/>
                </a:lnTo>
                <a:lnTo>
                  <a:pt x="0" y="32003"/>
                </a:lnTo>
                <a:lnTo>
                  <a:pt x="2518" y="19502"/>
                </a:lnTo>
                <a:lnTo>
                  <a:pt x="9382" y="9334"/>
                </a:lnTo>
                <a:lnTo>
                  <a:pt x="19556" y="2500"/>
                </a:lnTo>
                <a:lnTo>
                  <a:pt x="32004" y="0"/>
                </a:lnTo>
                <a:lnTo>
                  <a:pt x="44451" y="2500"/>
                </a:lnTo>
                <a:lnTo>
                  <a:pt x="54625" y="9334"/>
                </a:lnTo>
                <a:lnTo>
                  <a:pt x="61489" y="19502"/>
                </a:lnTo>
                <a:lnTo>
                  <a:pt x="64007" y="32003"/>
                </a:lnTo>
                <a:close/>
              </a:path>
            </a:pathLst>
          </a:custGeom>
          <a:ln w="9144">
            <a:solidFill>
              <a:srgbClr val="EC7C30"/>
            </a:solidFill>
          </a:ln>
        </p:spPr>
        <p:txBody>
          <a:bodyPr wrap="square" lIns="0" tIns="0" rIns="0" bIns="0" rtlCol="0"/>
          <a:lstStyle/>
          <a:p>
            <a:endParaRPr/>
          </a:p>
        </p:txBody>
      </p:sp>
      <p:sp>
        <p:nvSpPr>
          <p:cNvPr id="20" name="object 20"/>
          <p:cNvSpPr/>
          <p:nvPr/>
        </p:nvSpPr>
        <p:spPr>
          <a:xfrm>
            <a:off x="3921252" y="4378833"/>
            <a:ext cx="64135" cy="64135"/>
          </a:xfrm>
          <a:custGeom>
            <a:avLst/>
            <a:gdLst/>
            <a:ahLst/>
            <a:cxnLst/>
            <a:rect l="l" t="t" r="r" b="b"/>
            <a:pathLst>
              <a:path w="64135" h="64135">
                <a:moveTo>
                  <a:pt x="32003" y="0"/>
                </a:moveTo>
                <a:lnTo>
                  <a:pt x="19556" y="2500"/>
                </a:lnTo>
                <a:lnTo>
                  <a:pt x="9382" y="9334"/>
                </a:lnTo>
                <a:lnTo>
                  <a:pt x="2518" y="19502"/>
                </a:lnTo>
                <a:lnTo>
                  <a:pt x="0" y="32004"/>
                </a:lnTo>
                <a:lnTo>
                  <a:pt x="2518" y="44451"/>
                </a:lnTo>
                <a:lnTo>
                  <a:pt x="9382" y="54625"/>
                </a:lnTo>
                <a:lnTo>
                  <a:pt x="19556" y="61489"/>
                </a:lnTo>
                <a:lnTo>
                  <a:pt x="32003" y="64008"/>
                </a:lnTo>
                <a:lnTo>
                  <a:pt x="44451" y="61489"/>
                </a:lnTo>
                <a:lnTo>
                  <a:pt x="54625" y="54625"/>
                </a:lnTo>
                <a:lnTo>
                  <a:pt x="61489" y="44451"/>
                </a:lnTo>
                <a:lnTo>
                  <a:pt x="64008" y="32004"/>
                </a:lnTo>
                <a:lnTo>
                  <a:pt x="61489" y="19502"/>
                </a:lnTo>
                <a:lnTo>
                  <a:pt x="54625" y="9334"/>
                </a:lnTo>
                <a:lnTo>
                  <a:pt x="44451" y="2500"/>
                </a:lnTo>
                <a:lnTo>
                  <a:pt x="32003" y="0"/>
                </a:lnTo>
                <a:close/>
              </a:path>
            </a:pathLst>
          </a:custGeom>
          <a:solidFill>
            <a:srgbClr val="EC7C30"/>
          </a:solidFill>
        </p:spPr>
        <p:txBody>
          <a:bodyPr wrap="square" lIns="0" tIns="0" rIns="0" bIns="0" rtlCol="0"/>
          <a:lstStyle/>
          <a:p>
            <a:endParaRPr/>
          </a:p>
        </p:txBody>
      </p:sp>
      <p:sp>
        <p:nvSpPr>
          <p:cNvPr id="21" name="object 21"/>
          <p:cNvSpPr/>
          <p:nvPr/>
        </p:nvSpPr>
        <p:spPr>
          <a:xfrm>
            <a:off x="3921252" y="4378833"/>
            <a:ext cx="64135" cy="64135"/>
          </a:xfrm>
          <a:custGeom>
            <a:avLst/>
            <a:gdLst/>
            <a:ahLst/>
            <a:cxnLst/>
            <a:rect l="l" t="t" r="r" b="b"/>
            <a:pathLst>
              <a:path w="64135" h="64135">
                <a:moveTo>
                  <a:pt x="64008" y="32004"/>
                </a:moveTo>
                <a:lnTo>
                  <a:pt x="61489" y="44451"/>
                </a:lnTo>
                <a:lnTo>
                  <a:pt x="54625" y="54625"/>
                </a:lnTo>
                <a:lnTo>
                  <a:pt x="44451" y="61489"/>
                </a:lnTo>
                <a:lnTo>
                  <a:pt x="32003" y="64008"/>
                </a:lnTo>
                <a:lnTo>
                  <a:pt x="19556" y="61489"/>
                </a:lnTo>
                <a:lnTo>
                  <a:pt x="9382" y="54625"/>
                </a:lnTo>
                <a:lnTo>
                  <a:pt x="2518" y="44451"/>
                </a:lnTo>
                <a:lnTo>
                  <a:pt x="0" y="32004"/>
                </a:lnTo>
                <a:lnTo>
                  <a:pt x="2518" y="19502"/>
                </a:lnTo>
                <a:lnTo>
                  <a:pt x="9382" y="9334"/>
                </a:lnTo>
                <a:lnTo>
                  <a:pt x="19556" y="2500"/>
                </a:lnTo>
                <a:lnTo>
                  <a:pt x="32003" y="0"/>
                </a:lnTo>
                <a:lnTo>
                  <a:pt x="44451" y="2500"/>
                </a:lnTo>
                <a:lnTo>
                  <a:pt x="54625" y="9334"/>
                </a:lnTo>
                <a:lnTo>
                  <a:pt x="61489" y="19502"/>
                </a:lnTo>
                <a:lnTo>
                  <a:pt x="64008" y="32004"/>
                </a:lnTo>
                <a:close/>
              </a:path>
            </a:pathLst>
          </a:custGeom>
          <a:ln w="9144">
            <a:solidFill>
              <a:srgbClr val="EC7C30"/>
            </a:solidFill>
          </a:ln>
        </p:spPr>
        <p:txBody>
          <a:bodyPr wrap="square" lIns="0" tIns="0" rIns="0" bIns="0" rtlCol="0"/>
          <a:lstStyle/>
          <a:p>
            <a:endParaRPr/>
          </a:p>
        </p:txBody>
      </p:sp>
      <p:sp>
        <p:nvSpPr>
          <p:cNvPr id="22" name="object 22"/>
          <p:cNvSpPr/>
          <p:nvPr/>
        </p:nvSpPr>
        <p:spPr>
          <a:xfrm>
            <a:off x="5577840" y="4630292"/>
            <a:ext cx="64135" cy="64135"/>
          </a:xfrm>
          <a:custGeom>
            <a:avLst/>
            <a:gdLst/>
            <a:ahLst/>
            <a:cxnLst/>
            <a:rect l="l" t="t" r="r" b="b"/>
            <a:pathLst>
              <a:path w="64135" h="64135">
                <a:moveTo>
                  <a:pt x="32004" y="0"/>
                </a:moveTo>
                <a:lnTo>
                  <a:pt x="19556" y="2500"/>
                </a:lnTo>
                <a:lnTo>
                  <a:pt x="9382" y="9334"/>
                </a:lnTo>
                <a:lnTo>
                  <a:pt x="2518" y="19502"/>
                </a:lnTo>
                <a:lnTo>
                  <a:pt x="0" y="32003"/>
                </a:lnTo>
                <a:lnTo>
                  <a:pt x="2518" y="44451"/>
                </a:lnTo>
                <a:lnTo>
                  <a:pt x="9382" y="54625"/>
                </a:lnTo>
                <a:lnTo>
                  <a:pt x="19556" y="61489"/>
                </a:lnTo>
                <a:lnTo>
                  <a:pt x="32004" y="64007"/>
                </a:lnTo>
                <a:lnTo>
                  <a:pt x="44451" y="61489"/>
                </a:lnTo>
                <a:lnTo>
                  <a:pt x="54625" y="54625"/>
                </a:lnTo>
                <a:lnTo>
                  <a:pt x="61489" y="44451"/>
                </a:lnTo>
                <a:lnTo>
                  <a:pt x="64008" y="32003"/>
                </a:lnTo>
                <a:lnTo>
                  <a:pt x="61489" y="19502"/>
                </a:lnTo>
                <a:lnTo>
                  <a:pt x="54625" y="9334"/>
                </a:lnTo>
                <a:lnTo>
                  <a:pt x="44451" y="2500"/>
                </a:lnTo>
                <a:lnTo>
                  <a:pt x="32004" y="0"/>
                </a:lnTo>
                <a:close/>
              </a:path>
            </a:pathLst>
          </a:custGeom>
          <a:solidFill>
            <a:srgbClr val="EC7C30"/>
          </a:solidFill>
        </p:spPr>
        <p:txBody>
          <a:bodyPr wrap="square" lIns="0" tIns="0" rIns="0" bIns="0" rtlCol="0"/>
          <a:lstStyle/>
          <a:p>
            <a:endParaRPr/>
          </a:p>
        </p:txBody>
      </p:sp>
      <p:sp>
        <p:nvSpPr>
          <p:cNvPr id="23" name="object 23"/>
          <p:cNvSpPr/>
          <p:nvPr/>
        </p:nvSpPr>
        <p:spPr>
          <a:xfrm>
            <a:off x="5577840" y="4630292"/>
            <a:ext cx="64135" cy="64135"/>
          </a:xfrm>
          <a:custGeom>
            <a:avLst/>
            <a:gdLst/>
            <a:ahLst/>
            <a:cxnLst/>
            <a:rect l="l" t="t" r="r" b="b"/>
            <a:pathLst>
              <a:path w="64135" h="64135">
                <a:moveTo>
                  <a:pt x="64008" y="32003"/>
                </a:moveTo>
                <a:lnTo>
                  <a:pt x="61489" y="44451"/>
                </a:lnTo>
                <a:lnTo>
                  <a:pt x="54625" y="54625"/>
                </a:lnTo>
                <a:lnTo>
                  <a:pt x="44451" y="61489"/>
                </a:lnTo>
                <a:lnTo>
                  <a:pt x="32004" y="64007"/>
                </a:lnTo>
                <a:lnTo>
                  <a:pt x="19556" y="61489"/>
                </a:lnTo>
                <a:lnTo>
                  <a:pt x="9382" y="54625"/>
                </a:lnTo>
                <a:lnTo>
                  <a:pt x="2518" y="44451"/>
                </a:lnTo>
                <a:lnTo>
                  <a:pt x="0" y="32003"/>
                </a:lnTo>
                <a:lnTo>
                  <a:pt x="2518" y="19502"/>
                </a:lnTo>
                <a:lnTo>
                  <a:pt x="9382" y="9334"/>
                </a:lnTo>
                <a:lnTo>
                  <a:pt x="19556" y="2500"/>
                </a:lnTo>
                <a:lnTo>
                  <a:pt x="32004" y="0"/>
                </a:lnTo>
                <a:lnTo>
                  <a:pt x="44451" y="2500"/>
                </a:lnTo>
                <a:lnTo>
                  <a:pt x="54625" y="9334"/>
                </a:lnTo>
                <a:lnTo>
                  <a:pt x="61489" y="19502"/>
                </a:lnTo>
                <a:lnTo>
                  <a:pt x="64008" y="32003"/>
                </a:lnTo>
                <a:close/>
              </a:path>
            </a:pathLst>
          </a:custGeom>
          <a:ln w="9143">
            <a:solidFill>
              <a:srgbClr val="EC7C30"/>
            </a:solidFill>
          </a:ln>
        </p:spPr>
        <p:txBody>
          <a:bodyPr wrap="square" lIns="0" tIns="0" rIns="0" bIns="0" rtlCol="0"/>
          <a:lstStyle/>
          <a:p>
            <a:endParaRPr/>
          </a:p>
        </p:txBody>
      </p:sp>
      <p:sp>
        <p:nvSpPr>
          <p:cNvPr id="24" name="object 24"/>
          <p:cNvSpPr/>
          <p:nvPr/>
        </p:nvSpPr>
        <p:spPr>
          <a:xfrm>
            <a:off x="7232904" y="4738496"/>
            <a:ext cx="64135" cy="64135"/>
          </a:xfrm>
          <a:custGeom>
            <a:avLst/>
            <a:gdLst/>
            <a:ahLst/>
            <a:cxnLst/>
            <a:rect l="l" t="t" r="r" b="b"/>
            <a:pathLst>
              <a:path w="64134" h="64135">
                <a:moveTo>
                  <a:pt x="32003" y="0"/>
                </a:moveTo>
                <a:lnTo>
                  <a:pt x="19556" y="2500"/>
                </a:lnTo>
                <a:lnTo>
                  <a:pt x="9382" y="9334"/>
                </a:lnTo>
                <a:lnTo>
                  <a:pt x="2518" y="19502"/>
                </a:lnTo>
                <a:lnTo>
                  <a:pt x="0" y="32003"/>
                </a:lnTo>
                <a:lnTo>
                  <a:pt x="2518" y="44451"/>
                </a:lnTo>
                <a:lnTo>
                  <a:pt x="9382" y="54625"/>
                </a:lnTo>
                <a:lnTo>
                  <a:pt x="19556" y="61489"/>
                </a:lnTo>
                <a:lnTo>
                  <a:pt x="32003" y="64007"/>
                </a:lnTo>
                <a:lnTo>
                  <a:pt x="44451" y="61489"/>
                </a:lnTo>
                <a:lnTo>
                  <a:pt x="54625" y="54625"/>
                </a:lnTo>
                <a:lnTo>
                  <a:pt x="61489" y="44451"/>
                </a:lnTo>
                <a:lnTo>
                  <a:pt x="64007" y="32003"/>
                </a:lnTo>
                <a:lnTo>
                  <a:pt x="61489" y="19502"/>
                </a:lnTo>
                <a:lnTo>
                  <a:pt x="54625" y="9334"/>
                </a:lnTo>
                <a:lnTo>
                  <a:pt x="44451" y="2500"/>
                </a:lnTo>
                <a:lnTo>
                  <a:pt x="32003" y="0"/>
                </a:lnTo>
                <a:close/>
              </a:path>
            </a:pathLst>
          </a:custGeom>
          <a:solidFill>
            <a:srgbClr val="EC7C30"/>
          </a:solidFill>
        </p:spPr>
        <p:txBody>
          <a:bodyPr wrap="square" lIns="0" tIns="0" rIns="0" bIns="0" rtlCol="0"/>
          <a:lstStyle/>
          <a:p>
            <a:endParaRPr/>
          </a:p>
        </p:txBody>
      </p:sp>
      <p:sp>
        <p:nvSpPr>
          <p:cNvPr id="25" name="object 25"/>
          <p:cNvSpPr/>
          <p:nvPr/>
        </p:nvSpPr>
        <p:spPr>
          <a:xfrm>
            <a:off x="7232904" y="4738496"/>
            <a:ext cx="64135" cy="64135"/>
          </a:xfrm>
          <a:custGeom>
            <a:avLst/>
            <a:gdLst/>
            <a:ahLst/>
            <a:cxnLst/>
            <a:rect l="l" t="t" r="r" b="b"/>
            <a:pathLst>
              <a:path w="64134" h="64135">
                <a:moveTo>
                  <a:pt x="64007" y="32003"/>
                </a:moveTo>
                <a:lnTo>
                  <a:pt x="61489" y="44451"/>
                </a:lnTo>
                <a:lnTo>
                  <a:pt x="54625" y="54625"/>
                </a:lnTo>
                <a:lnTo>
                  <a:pt x="44451" y="61489"/>
                </a:lnTo>
                <a:lnTo>
                  <a:pt x="32003" y="64007"/>
                </a:lnTo>
                <a:lnTo>
                  <a:pt x="19556" y="61489"/>
                </a:lnTo>
                <a:lnTo>
                  <a:pt x="9382" y="54625"/>
                </a:lnTo>
                <a:lnTo>
                  <a:pt x="2518" y="44451"/>
                </a:lnTo>
                <a:lnTo>
                  <a:pt x="0" y="32003"/>
                </a:lnTo>
                <a:lnTo>
                  <a:pt x="2518" y="19502"/>
                </a:lnTo>
                <a:lnTo>
                  <a:pt x="9382" y="9334"/>
                </a:lnTo>
                <a:lnTo>
                  <a:pt x="19556" y="2500"/>
                </a:lnTo>
                <a:lnTo>
                  <a:pt x="32003" y="0"/>
                </a:lnTo>
                <a:lnTo>
                  <a:pt x="44451" y="2500"/>
                </a:lnTo>
                <a:lnTo>
                  <a:pt x="54625" y="9334"/>
                </a:lnTo>
                <a:lnTo>
                  <a:pt x="61489" y="19502"/>
                </a:lnTo>
                <a:lnTo>
                  <a:pt x="64007" y="32003"/>
                </a:lnTo>
                <a:close/>
              </a:path>
            </a:pathLst>
          </a:custGeom>
          <a:ln w="9144">
            <a:solidFill>
              <a:srgbClr val="EC7C30"/>
            </a:solidFill>
          </a:ln>
        </p:spPr>
        <p:txBody>
          <a:bodyPr wrap="square" lIns="0" tIns="0" rIns="0" bIns="0" rtlCol="0"/>
          <a:lstStyle/>
          <a:p>
            <a:endParaRPr/>
          </a:p>
        </p:txBody>
      </p:sp>
      <p:sp>
        <p:nvSpPr>
          <p:cNvPr id="26" name="object 26"/>
          <p:cNvSpPr/>
          <p:nvPr/>
        </p:nvSpPr>
        <p:spPr>
          <a:xfrm>
            <a:off x="8887968" y="4820792"/>
            <a:ext cx="64135" cy="64135"/>
          </a:xfrm>
          <a:custGeom>
            <a:avLst/>
            <a:gdLst/>
            <a:ahLst/>
            <a:cxnLst/>
            <a:rect l="l" t="t" r="r" b="b"/>
            <a:pathLst>
              <a:path w="64134" h="64135">
                <a:moveTo>
                  <a:pt x="32003" y="0"/>
                </a:moveTo>
                <a:lnTo>
                  <a:pt x="19556" y="2500"/>
                </a:lnTo>
                <a:lnTo>
                  <a:pt x="9382" y="9334"/>
                </a:lnTo>
                <a:lnTo>
                  <a:pt x="2518" y="19502"/>
                </a:lnTo>
                <a:lnTo>
                  <a:pt x="0" y="32003"/>
                </a:lnTo>
                <a:lnTo>
                  <a:pt x="2518" y="44451"/>
                </a:lnTo>
                <a:lnTo>
                  <a:pt x="9382" y="54625"/>
                </a:lnTo>
                <a:lnTo>
                  <a:pt x="19556" y="61489"/>
                </a:lnTo>
                <a:lnTo>
                  <a:pt x="32003" y="64007"/>
                </a:lnTo>
                <a:lnTo>
                  <a:pt x="44451" y="61489"/>
                </a:lnTo>
                <a:lnTo>
                  <a:pt x="54625" y="54625"/>
                </a:lnTo>
                <a:lnTo>
                  <a:pt x="61489" y="44451"/>
                </a:lnTo>
                <a:lnTo>
                  <a:pt x="64007" y="32003"/>
                </a:lnTo>
                <a:lnTo>
                  <a:pt x="61489" y="19502"/>
                </a:lnTo>
                <a:lnTo>
                  <a:pt x="54625" y="9334"/>
                </a:lnTo>
                <a:lnTo>
                  <a:pt x="44451" y="2500"/>
                </a:lnTo>
                <a:lnTo>
                  <a:pt x="32003" y="0"/>
                </a:lnTo>
                <a:close/>
              </a:path>
            </a:pathLst>
          </a:custGeom>
          <a:solidFill>
            <a:srgbClr val="EC7C30"/>
          </a:solidFill>
        </p:spPr>
        <p:txBody>
          <a:bodyPr wrap="square" lIns="0" tIns="0" rIns="0" bIns="0" rtlCol="0"/>
          <a:lstStyle/>
          <a:p>
            <a:endParaRPr/>
          </a:p>
        </p:txBody>
      </p:sp>
      <p:sp>
        <p:nvSpPr>
          <p:cNvPr id="27" name="object 27"/>
          <p:cNvSpPr/>
          <p:nvPr/>
        </p:nvSpPr>
        <p:spPr>
          <a:xfrm>
            <a:off x="8887968" y="4820792"/>
            <a:ext cx="64135" cy="64135"/>
          </a:xfrm>
          <a:custGeom>
            <a:avLst/>
            <a:gdLst/>
            <a:ahLst/>
            <a:cxnLst/>
            <a:rect l="l" t="t" r="r" b="b"/>
            <a:pathLst>
              <a:path w="64134" h="64135">
                <a:moveTo>
                  <a:pt x="64007" y="32003"/>
                </a:moveTo>
                <a:lnTo>
                  <a:pt x="61489" y="44451"/>
                </a:lnTo>
                <a:lnTo>
                  <a:pt x="54625" y="54625"/>
                </a:lnTo>
                <a:lnTo>
                  <a:pt x="44451" y="61489"/>
                </a:lnTo>
                <a:lnTo>
                  <a:pt x="32003" y="64007"/>
                </a:lnTo>
                <a:lnTo>
                  <a:pt x="19556" y="61489"/>
                </a:lnTo>
                <a:lnTo>
                  <a:pt x="9382" y="54625"/>
                </a:lnTo>
                <a:lnTo>
                  <a:pt x="2518" y="44451"/>
                </a:lnTo>
                <a:lnTo>
                  <a:pt x="0" y="32003"/>
                </a:lnTo>
                <a:lnTo>
                  <a:pt x="2518" y="19502"/>
                </a:lnTo>
                <a:lnTo>
                  <a:pt x="9382" y="9334"/>
                </a:lnTo>
                <a:lnTo>
                  <a:pt x="19556" y="2500"/>
                </a:lnTo>
                <a:lnTo>
                  <a:pt x="32003" y="0"/>
                </a:lnTo>
                <a:lnTo>
                  <a:pt x="44451" y="2500"/>
                </a:lnTo>
                <a:lnTo>
                  <a:pt x="54625" y="9334"/>
                </a:lnTo>
                <a:lnTo>
                  <a:pt x="61489" y="19502"/>
                </a:lnTo>
                <a:lnTo>
                  <a:pt x="64007" y="32003"/>
                </a:lnTo>
                <a:close/>
              </a:path>
            </a:pathLst>
          </a:custGeom>
          <a:ln w="9144">
            <a:solidFill>
              <a:srgbClr val="EC7C30"/>
            </a:solidFill>
          </a:ln>
        </p:spPr>
        <p:txBody>
          <a:bodyPr wrap="square" lIns="0" tIns="0" rIns="0" bIns="0" rtlCol="0"/>
          <a:lstStyle/>
          <a:p>
            <a:endParaRPr/>
          </a:p>
        </p:txBody>
      </p:sp>
      <p:sp>
        <p:nvSpPr>
          <p:cNvPr id="28" name="object 28"/>
          <p:cNvSpPr/>
          <p:nvPr/>
        </p:nvSpPr>
        <p:spPr>
          <a:xfrm>
            <a:off x="10543031" y="4875657"/>
            <a:ext cx="64135" cy="64135"/>
          </a:xfrm>
          <a:custGeom>
            <a:avLst/>
            <a:gdLst/>
            <a:ahLst/>
            <a:cxnLst/>
            <a:rect l="l" t="t" r="r" b="b"/>
            <a:pathLst>
              <a:path w="64134" h="64135">
                <a:moveTo>
                  <a:pt x="32003" y="0"/>
                </a:moveTo>
                <a:lnTo>
                  <a:pt x="19556" y="2500"/>
                </a:lnTo>
                <a:lnTo>
                  <a:pt x="9382" y="9334"/>
                </a:lnTo>
                <a:lnTo>
                  <a:pt x="2518" y="19502"/>
                </a:lnTo>
                <a:lnTo>
                  <a:pt x="0" y="32004"/>
                </a:lnTo>
                <a:lnTo>
                  <a:pt x="2518" y="44451"/>
                </a:lnTo>
                <a:lnTo>
                  <a:pt x="9382" y="54625"/>
                </a:lnTo>
                <a:lnTo>
                  <a:pt x="19556" y="61489"/>
                </a:lnTo>
                <a:lnTo>
                  <a:pt x="32003" y="64008"/>
                </a:lnTo>
                <a:lnTo>
                  <a:pt x="44451" y="61489"/>
                </a:lnTo>
                <a:lnTo>
                  <a:pt x="54625" y="54625"/>
                </a:lnTo>
                <a:lnTo>
                  <a:pt x="61489" y="44451"/>
                </a:lnTo>
                <a:lnTo>
                  <a:pt x="64008" y="32004"/>
                </a:lnTo>
                <a:lnTo>
                  <a:pt x="61489" y="19502"/>
                </a:lnTo>
                <a:lnTo>
                  <a:pt x="54625" y="9334"/>
                </a:lnTo>
                <a:lnTo>
                  <a:pt x="44451" y="2500"/>
                </a:lnTo>
                <a:lnTo>
                  <a:pt x="32003" y="0"/>
                </a:lnTo>
                <a:close/>
              </a:path>
            </a:pathLst>
          </a:custGeom>
          <a:solidFill>
            <a:srgbClr val="EC7C30"/>
          </a:solidFill>
        </p:spPr>
        <p:txBody>
          <a:bodyPr wrap="square" lIns="0" tIns="0" rIns="0" bIns="0" rtlCol="0"/>
          <a:lstStyle/>
          <a:p>
            <a:endParaRPr/>
          </a:p>
        </p:txBody>
      </p:sp>
      <p:sp>
        <p:nvSpPr>
          <p:cNvPr id="29" name="object 29"/>
          <p:cNvSpPr/>
          <p:nvPr/>
        </p:nvSpPr>
        <p:spPr>
          <a:xfrm>
            <a:off x="10543031" y="4875657"/>
            <a:ext cx="64135" cy="64135"/>
          </a:xfrm>
          <a:custGeom>
            <a:avLst/>
            <a:gdLst/>
            <a:ahLst/>
            <a:cxnLst/>
            <a:rect l="l" t="t" r="r" b="b"/>
            <a:pathLst>
              <a:path w="64134" h="64135">
                <a:moveTo>
                  <a:pt x="64008" y="32004"/>
                </a:moveTo>
                <a:lnTo>
                  <a:pt x="61489" y="44451"/>
                </a:lnTo>
                <a:lnTo>
                  <a:pt x="54625" y="54625"/>
                </a:lnTo>
                <a:lnTo>
                  <a:pt x="44451" y="61489"/>
                </a:lnTo>
                <a:lnTo>
                  <a:pt x="32003" y="64008"/>
                </a:lnTo>
                <a:lnTo>
                  <a:pt x="19556" y="61489"/>
                </a:lnTo>
                <a:lnTo>
                  <a:pt x="9382" y="54625"/>
                </a:lnTo>
                <a:lnTo>
                  <a:pt x="2518" y="44451"/>
                </a:lnTo>
                <a:lnTo>
                  <a:pt x="0" y="32004"/>
                </a:lnTo>
                <a:lnTo>
                  <a:pt x="2518" y="19502"/>
                </a:lnTo>
                <a:lnTo>
                  <a:pt x="9382" y="9334"/>
                </a:lnTo>
                <a:lnTo>
                  <a:pt x="19556" y="2500"/>
                </a:lnTo>
                <a:lnTo>
                  <a:pt x="32003" y="0"/>
                </a:lnTo>
                <a:lnTo>
                  <a:pt x="44451" y="2500"/>
                </a:lnTo>
                <a:lnTo>
                  <a:pt x="54625" y="9334"/>
                </a:lnTo>
                <a:lnTo>
                  <a:pt x="61489" y="19502"/>
                </a:lnTo>
                <a:lnTo>
                  <a:pt x="64008" y="32004"/>
                </a:lnTo>
                <a:close/>
              </a:path>
            </a:pathLst>
          </a:custGeom>
          <a:ln w="9144">
            <a:solidFill>
              <a:srgbClr val="EC7C30"/>
            </a:solidFill>
          </a:ln>
        </p:spPr>
        <p:txBody>
          <a:bodyPr wrap="square" lIns="0" tIns="0" rIns="0" bIns="0" rtlCol="0"/>
          <a:lstStyle/>
          <a:p>
            <a:endParaRPr/>
          </a:p>
        </p:txBody>
      </p:sp>
      <p:sp>
        <p:nvSpPr>
          <p:cNvPr id="30" name="object 30"/>
          <p:cNvSpPr/>
          <p:nvPr/>
        </p:nvSpPr>
        <p:spPr>
          <a:xfrm>
            <a:off x="2298192" y="2033016"/>
            <a:ext cx="70485" cy="204470"/>
          </a:xfrm>
          <a:custGeom>
            <a:avLst/>
            <a:gdLst/>
            <a:ahLst/>
            <a:cxnLst/>
            <a:rect l="l" t="t" r="r" b="b"/>
            <a:pathLst>
              <a:path w="70485" h="204469">
                <a:moveTo>
                  <a:pt x="0" y="0"/>
                </a:moveTo>
                <a:lnTo>
                  <a:pt x="13715" y="204216"/>
                </a:lnTo>
                <a:lnTo>
                  <a:pt x="70103" y="204216"/>
                </a:lnTo>
              </a:path>
            </a:pathLst>
          </a:custGeom>
          <a:ln w="9144">
            <a:solidFill>
              <a:srgbClr val="A6A6A6"/>
            </a:solidFill>
          </a:ln>
        </p:spPr>
        <p:txBody>
          <a:bodyPr wrap="square" lIns="0" tIns="0" rIns="0" bIns="0" rtlCol="0"/>
          <a:lstStyle/>
          <a:p>
            <a:endParaRPr/>
          </a:p>
        </p:txBody>
      </p:sp>
      <p:sp>
        <p:nvSpPr>
          <p:cNvPr id="31" name="object 31"/>
          <p:cNvSpPr/>
          <p:nvPr/>
        </p:nvSpPr>
        <p:spPr>
          <a:xfrm>
            <a:off x="3864864" y="2033016"/>
            <a:ext cx="88900" cy="119380"/>
          </a:xfrm>
          <a:custGeom>
            <a:avLst/>
            <a:gdLst/>
            <a:ahLst/>
            <a:cxnLst/>
            <a:rect l="l" t="t" r="r" b="b"/>
            <a:pathLst>
              <a:path w="88900" h="119380">
                <a:moveTo>
                  <a:pt x="88391" y="0"/>
                </a:moveTo>
                <a:lnTo>
                  <a:pt x="0" y="118872"/>
                </a:lnTo>
              </a:path>
            </a:pathLst>
          </a:custGeom>
          <a:ln w="9144">
            <a:solidFill>
              <a:srgbClr val="A6A6A6"/>
            </a:solidFill>
          </a:ln>
        </p:spPr>
        <p:txBody>
          <a:bodyPr wrap="square" lIns="0" tIns="0" rIns="0" bIns="0" rtlCol="0"/>
          <a:lstStyle/>
          <a:p>
            <a:endParaRPr/>
          </a:p>
        </p:txBody>
      </p:sp>
      <p:sp>
        <p:nvSpPr>
          <p:cNvPr id="32" name="object 32"/>
          <p:cNvSpPr/>
          <p:nvPr/>
        </p:nvSpPr>
        <p:spPr>
          <a:xfrm>
            <a:off x="5434584" y="2033016"/>
            <a:ext cx="175260" cy="119380"/>
          </a:xfrm>
          <a:custGeom>
            <a:avLst/>
            <a:gdLst/>
            <a:ahLst/>
            <a:cxnLst/>
            <a:rect l="l" t="t" r="r" b="b"/>
            <a:pathLst>
              <a:path w="175260" h="119380">
                <a:moveTo>
                  <a:pt x="175260" y="0"/>
                </a:moveTo>
                <a:lnTo>
                  <a:pt x="0" y="118872"/>
                </a:lnTo>
              </a:path>
            </a:pathLst>
          </a:custGeom>
          <a:ln w="9144">
            <a:solidFill>
              <a:srgbClr val="A6A6A6"/>
            </a:solidFill>
          </a:ln>
        </p:spPr>
        <p:txBody>
          <a:bodyPr wrap="square" lIns="0" tIns="0" rIns="0" bIns="0" rtlCol="0"/>
          <a:lstStyle/>
          <a:p>
            <a:endParaRPr/>
          </a:p>
        </p:txBody>
      </p:sp>
      <p:sp>
        <p:nvSpPr>
          <p:cNvPr id="33" name="object 33"/>
          <p:cNvSpPr/>
          <p:nvPr/>
        </p:nvSpPr>
        <p:spPr>
          <a:xfrm>
            <a:off x="7158228" y="2033016"/>
            <a:ext cx="106680" cy="160020"/>
          </a:xfrm>
          <a:custGeom>
            <a:avLst/>
            <a:gdLst/>
            <a:ahLst/>
            <a:cxnLst/>
            <a:rect l="l" t="t" r="r" b="b"/>
            <a:pathLst>
              <a:path w="106679" h="160019">
                <a:moveTo>
                  <a:pt x="106679" y="0"/>
                </a:moveTo>
                <a:lnTo>
                  <a:pt x="0" y="160020"/>
                </a:lnTo>
              </a:path>
            </a:pathLst>
          </a:custGeom>
          <a:ln w="9144">
            <a:solidFill>
              <a:srgbClr val="A6A6A6"/>
            </a:solidFill>
          </a:ln>
        </p:spPr>
        <p:txBody>
          <a:bodyPr wrap="square" lIns="0" tIns="0" rIns="0" bIns="0" rtlCol="0"/>
          <a:lstStyle/>
          <a:p>
            <a:endParaRPr/>
          </a:p>
        </p:txBody>
      </p:sp>
      <p:sp>
        <p:nvSpPr>
          <p:cNvPr id="34" name="object 34"/>
          <p:cNvSpPr/>
          <p:nvPr/>
        </p:nvSpPr>
        <p:spPr>
          <a:xfrm>
            <a:off x="8830056" y="2033016"/>
            <a:ext cx="90170" cy="146685"/>
          </a:xfrm>
          <a:custGeom>
            <a:avLst/>
            <a:gdLst/>
            <a:ahLst/>
            <a:cxnLst/>
            <a:rect l="l" t="t" r="r" b="b"/>
            <a:pathLst>
              <a:path w="90170" h="146685">
                <a:moveTo>
                  <a:pt x="89916" y="0"/>
                </a:moveTo>
                <a:lnTo>
                  <a:pt x="0" y="146304"/>
                </a:lnTo>
              </a:path>
            </a:pathLst>
          </a:custGeom>
          <a:ln w="9144">
            <a:solidFill>
              <a:srgbClr val="A6A6A6"/>
            </a:solidFill>
          </a:ln>
        </p:spPr>
        <p:txBody>
          <a:bodyPr wrap="square" lIns="0" tIns="0" rIns="0" bIns="0" rtlCol="0"/>
          <a:lstStyle/>
          <a:p>
            <a:endParaRPr/>
          </a:p>
        </p:txBody>
      </p:sp>
      <p:sp>
        <p:nvSpPr>
          <p:cNvPr id="35" name="object 35"/>
          <p:cNvSpPr/>
          <p:nvPr/>
        </p:nvSpPr>
        <p:spPr>
          <a:xfrm>
            <a:off x="10468356" y="2033016"/>
            <a:ext cx="106680" cy="132715"/>
          </a:xfrm>
          <a:custGeom>
            <a:avLst/>
            <a:gdLst/>
            <a:ahLst/>
            <a:cxnLst/>
            <a:rect l="l" t="t" r="r" b="b"/>
            <a:pathLst>
              <a:path w="106679" h="132714">
                <a:moveTo>
                  <a:pt x="106679" y="0"/>
                </a:moveTo>
                <a:lnTo>
                  <a:pt x="0" y="132587"/>
                </a:lnTo>
              </a:path>
            </a:pathLst>
          </a:custGeom>
          <a:ln w="9144">
            <a:solidFill>
              <a:srgbClr val="A6A6A6"/>
            </a:solidFill>
          </a:ln>
        </p:spPr>
        <p:txBody>
          <a:bodyPr wrap="square" lIns="0" tIns="0" rIns="0" bIns="0" rtlCol="0"/>
          <a:lstStyle/>
          <a:p>
            <a:endParaRPr/>
          </a:p>
        </p:txBody>
      </p:sp>
      <p:sp>
        <p:nvSpPr>
          <p:cNvPr id="36" name="object 36"/>
          <p:cNvSpPr txBox="1"/>
          <p:nvPr/>
        </p:nvSpPr>
        <p:spPr>
          <a:xfrm>
            <a:off x="2393695" y="2131821"/>
            <a:ext cx="4876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Century Gothic"/>
                <a:cs typeface="Century Gothic"/>
              </a:rPr>
              <a:t>59</a:t>
            </a:r>
            <a:r>
              <a:rPr sz="1200" spc="-80" dirty="0">
                <a:solidFill>
                  <a:srgbClr val="404040"/>
                </a:solidFill>
                <a:latin typeface="Century Gothic"/>
                <a:cs typeface="Century Gothic"/>
              </a:rPr>
              <a:t> </a:t>
            </a:r>
            <a:r>
              <a:rPr sz="1200" spc="-5" dirty="0">
                <a:solidFill>
                  <a:srgbClr val="404040"/>
                </a:solidFill>
                <a:latin typeface="Century Gothic"/>
                <a:cs typeface="Century Gothic"/>
              </a:rPr>
              <a:t>610</a:t>
            </a:r>
            <a:endParaRPr sz="1200">
              <a:latin typeface="Century Gothic"/>
              <a:cs typeface="Century Gothic"/>
            </a:endParaRPr>
          </a:p>
        </p:txBody>
      </p:sp>
      <p:sp>
        <p:nvSpPr>
          <p:cNvPr id="37" name="object 37"/>
          <p:cNvSpPr txBox="1"/>
          <p:nvPr/>
        </p:nvSpPr>
        <p:spPr>
          <a:xfrm>
            <a:off x="3620261" y="2159000"/>
            <a:ext cx="4876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Century Gothic"/>
                <a:cs typeface="Century Gothic"/>
              </a:rPr>
              <a:t>59</a:t>
            </a:r>
            <a:r>
              <a:rPr sz="1200" spc="-80" dirty="0">
                <a:solidFill>
                  <a:srgbClr val="404040"/>
                </a:solidFill>
                <a:latin typeface="Century Gothic"/>
                <a:cs typeface="Century Gothic"/>
              </a:rPr>
              <a:t> </a:t>
            </a:r>
            <a:r>
              <a:rPr sz="1200" spc="-5" dirty="0">
                <a:solidFill>
                  <a:srgbClr val="404040"/>
                </a:solidFill>
                <a:latin typeface="Century Gothic"/>
                <a:cs typeface="Century Gothic"/>
              </a:rPr>
              <a:t>610</a:t>
            </a:r>
            <a:endParaRPr sz="1200">
              <a:latin typeface="Century Gothic"/>
              <a:cs typeface="Century Gothic"/>
            </a:endParaRPr>
          </a:p>
        </p:txBody>
      </p:sp>
      <p:sp>
        <p:nvSpPr>
          <p:cNvPr id="38" name="object 38"/>
          <p:cNvSpPr txBox="1"/>
          <p:nvPr/>
        </p:nvSpPr>
        <p:spPr>
          <a:xfrm>
            <a:off x="5189982" y="2159000"/>
            <a:ext cx="4876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Century Gothic"/>
                <a:cs typeface="Century Gothic"/>
              </a:rPr>
              <a:t>59</a:t>
            </a:r>
            <a:r>
              <a:rPr sz="1200" spc="-80" dirty="0">
                <a:solidFill>
                  <a:srgbClr val="404040"/>
                </a:solidFill>
                <a:latin typeface="Century Gothic"/>
                <a:cs typeface="Century Gothic"/>
              </a:rPr>
              <a:t> </a:t>
            </a:r>
            <a:r>
              <a:rPr sz="1200" spc="-5" dirty="0">
                <a:solidFill>
                  <a:srgbClr val="404040"/>
                </a:solidFill>
                <a:latin typeface="Century Gothic"/>
                <a:cs typeface="Century Gothic"/>
              </a:rPr>
              <a:t>610</a:t>
            </a:r>
            <a:endParaRPr sz="1200">
              <a:latin typeface="Century Gothic"/>
              <a:cs typeface="Century Gothic"/>
            </a:endParaRPr>
          </a:p>
        </p:txBody>
      </p:sp>
      <p:sp>
        <p:nvSpPr>
          <p:cNvPr id="39" name="object 39"/>
          <p:cNvSpPr txBox="1"/>
          <p:nvPr/>
        </p:nvSpPr>
        <p:spPr>
          <a:xfrm>
            <a:off x="6914133" y="2199894"/>
            <a:ext cx="4876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Century Gothic"/>
                <a:cs typeface="Century Gothic"/>
              </a:rPr>
              <a:t>59</a:t>
            </a:r>
            <a:r>
              <a:rPr sz="1200" spc="-80" dirty="0">
                <a:solidFill>
                  <a:srgbClr val="404040"/>
                </a:solidFill>
                <a:latin typeface="Century Gothic"/>
                <a:cs typeface="Century Gothic"/>
              </a:rPr>
              <a:t> </a:t>
            </a:r>
            <a:r>
              <a:rPr sz="1200" spc="-5" dirty="0">
                <a:solidFill>
                  <a:srgbClr val="404040"/>
                </a:solidFill>
                <a:latin typeface="Century Gothic"/>
                <a:cs typeface="Century Gothic"/>
              </a:rPr>
              <a:t>610</a:t>
            </a:r>
            <a:endParaRPr sz="1200">
              <a:latin typeface="Century Gothic"/>
              <a:cs typeface="Century Gothic"/>
            </a:endParaRPr>
          </a:p>
        </p:txBody>
      </p:sp>
      <p:sp>
        <p:nvSpPr>
          <p:cNvPr id="40" name="object 40"/>
          <p:cNvSpPr txBox="1"/>
          <p:nvPr/>
        </p:nvSpPr>
        <p:spPr>
          <a:xfrm>
            <a:off x="8586978" y="2185873"/>
            <a:ext cx="487680"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Century Gothic"/>
                <a:cs typeface="Century Gothic"/>
              </a:rPr>
              <a:t>59</a:t>
            </a:r>
            <a:r>
              <a:rPr sz="1200" spc="-75" dirty="0">
                <a:solidFill>
                  <a:srgbClr val="404040"/>
                </a:solidFill>
                <a:latin typeface="Century Gothic"/>
                <a:cs typeface="Century Gothic"/>
              </a:rPr>
              <a:t> </a:t>
            </a:r>
            <a:r>
              <a:rPr sz="1200" spc="-10" dirty="0">
                <a:solidFill>
                  <a:srgbClr val="404040"/>
                </a:solidFill>
                <a:latin typeface="Century Gothic"/>
                <a:cs typeface="Century Gothic"/>
              </a:rPr>
              <a:t>610</a:t>
            </a:r>
            <a:endParaRPr sz="1200">
              <a:latin typeface="Century Gothic"/>
              <a:cs typeface="Century Gothic"/>
            </a:endParaRPr>
          </a:p>
        </p:txBody>
      </p:sp>
      <p:sp>
        <p:nvSpPr>
          <p:cNvPr id="41" name="object 41"/>
          <p:cNvSpPr txBox="1"/>
          <p:nvPr/>
        </p:nvSpPr>
        <p:spPr>
          <a:xfrm>
            <a:off x="10225531" y="2172715"/>
            <a:ext cx="4876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Century Gothic"/>
                <a:cs typeface="Century Gothic"/>
              </a:rPr>
              <a:t>59</a:t>
            </a:r>
            <a:r>
              <a:rPr sz="1200" spc="-80" dirty="0">
                <a:solidFill>
                  <a:srgbClr val="404040"/>
                </a:solidFill>
                <a:latin typeface="Century Gothic"/>
                <a:cs typeface="Century Gothic"/>
              </a:rPr>
              <a:t> </a:t>
            </a:r>
            <a:r>
              <a:rPr sz="1200" spc="-5" dirty="0">
                <a:solidFill>
                  <a:srgbClr val="404040"/>
                </a:solidFill>
                <a:latin typeface="Century Gothic"/>
                <a:cs typeface="Century Gothic"/>
              </a:rPr>
              <a:t>610</a:t>
            </a:r>
            <a:endParaRPr sz="1200">
              <a:latin typeface="Century Gothic"/>
              <a:cs typeface="Century Gothic"/>
            </a:endParaRPr>
          </a:p>
        </p:txBody>
      </p:sp>
      <p:sp>
        <p:nvSpPr>
          <p:cNvPr id="42" name="object 42"/>
          <p:cNvSpPr/>
          <p:nvPr/>
        </p:nvSpPr>
        <p:spPr>
          <a:xfrm>
            <a:off x="2276855" y="3745991"/>
            <a:ext cx="21590" cy="215265"/>
          </a:xfrm>
          <a:custGeom>
            <a:avLst/>
            <a:gdLst/>
            <a:ahLst/>
            <a:cxnLst/>
            <a:rect l="l" t="t" r="r" b="b"/>
            <a:pathLst>
              <a:path w="21589" h="215264">
                <a:moveTo>
                  <a:pt x="10668" y="-4572"/>
                </a:moveTo>
                <a:lnTo>
                  <a:pt x="10668" y="219455"/>
                </a:lnTo>
              </a:path>
            </a:pathLst>
          </a:custGeom>
          <a:ln w="30480">
            <a:solidFill>
              <a:srgbClr val="A6A6A6"/>
            </a:solidFill>
          </a:ln>
        </p:spPr>
        <p:txBody>
          <a:bodyPr wrap="square" lIns="0" tIns="0" rIns="0" bIns="0" rtlCol="0"/>
          <a:lstStyle/>
          <a:p>
            <a:endParaRPr/>
          </a:p>
        </p:txBody>
      </p:sp>
      <p:sp>
        <p:nvSpPr>
          <p:cNvPr id="43" name="object 43"/>
          <p:cNvSpPr/>
          <p:nvPr/>
        </p:nvSpPr>
        <p:spPr>
          <a:xfrm>
            <a:off x="3933444" y="4410455"/>
            <a:ext cx="20320" cy="228600"/>
          </a:xfrm>
          <a:custGeom>
            <a:avLst/>
            <a:gdLst/>
            <a:ahLst/>
            <a:cxnLst/>
            <a:rect l="l" t="t" r="r" b="b"/>
            <a:pathLst>
              <a:path w="20320" h="228600">
                <a:moveTo>
                  <a:pt x="9905" y="-4571"/>
                </a:moveTo>
                <a:lnTo>
                  <a:pt x="9905" y="233172"/>
                </a:lnTo>
              </a:path>
            </a:pathLst>
          </a:custGeom>
          <a:ln w="28955">
            <a:solidFill>
              <a:srgbClr val="A6A6A6"/>
            </a:solidFill>
          </a:ln>
        </p:spPr>
        <p:txBody>
          <a:bodyPr wrap="square" lIns="0" tIns="0" rIns="0" bIns="0" rtlCol="0"/>
          <a:lstStyle/>
          <a:p>
            <a:endParaRPr/>
          </a:p>
        </p:txBody>
      </p:sp>
      <p:sp>
        <p:nvSpPr>
          <p:cNvPr id="44" name="object 44"/>
          <p:cNvSpPr/>
          <p:nvPr/>
        </p:nvSpPr>
        <p:spPr>
          <a:xfrm>
            <a:off x="5609844" y="4661915"/>
            <a:ext cx="30480" cy="187960"/>
          </a:xfrm>
          <a:custGeom>
            <a:avLst/>
            <a:gdLst/>
            <a:ahLst/>
            <a:cxnLst/>
            <a:rect l="l" t="t" r="r" b="b"/>
            <a:pathLst>
              <a:path w="30479" h="187960">
                <a:moveTo>
                  <a:pt x="0" y="0"/>
                </a:moveTo>
                <a:lnTo>
                  <a:pt x="30479" y="187451"/>
                </a:lnTo>
              </a:path>
            </a:pathLst>
          </a:custGeom>
          <a:ln w="9144">
            <a:solidFill>
              <a:srgbClr val="A6A6A6"/>
            </a:solidFill>
          </a:ln>
        </p:spPr>
        <p:txBody>
          <a:bodyPr wrap="square" lIns="0" tIns="0" rIns="0" bIns="0" rtlCol="0"/>
          <a:lstStyle/>
          <a:p>
            <a:endParaRPr/>
          </a:p>
        </p:txBody>
      </p:sp>
      <p:sp>
        <p:nvSpPr>
          <p:cNvPr id="45" name="object 45"/>
          <p:cNvSpPr/>
          <p:nvPr/>
        </p:nvSpPr>
        <p:spPr>
          <a:xfrm>
            <a:off x="7264907" y="4770120"/>
            <a:ext cx="47625" cy="186055"/>
          </a:xfrm>
          <a:custGeom>
            <a:avLst/>
            <a:gdLst/>
            <a:ahLst/>
            <a:cxnLst/>
            <a:rect l="l" t="t" r="r" b="b"/>
            <a:pathLst>
              <a:path w="47625" h="186054">
                <a:moveTo>
                  <a:pt x="0" y="0"/>
                </a:moveTo>
                <a:lnTo>
                  <a:pt x="47244" y="185927"/>
                </a:lnTo>
              </a:path>
            </a:pathLst>
          </a:custGeom>
          <a:ln w="9144">
            <a:solidFill>
              <a:srgbClr val="A6A6A6"/>
            </a:solidFill>
          </a:ln>
        </p:spPr>
        <p:txBody>
          <a:bodyPr wrap="square" lIns="0" tIns="0" rIns="0" bIns="0" rtlCol="0"/>
          <a:lstStyle/>
          <a:p>
            <a:endParaRPr/>
          </a:p>
        </p:txBody>
      </p:sp>
      <p:sp>
        <p:nvSpPr>
          <p:cNvPr id="46" name="object 46"/>
          <p:cNvSpPr/>
          <p:nvPr/>
        </p:nvSpPr>
        <p:spPr>
          <a:xfrm>
            <a:off x="8881871" y="4852415"/>
            <a:ext cx="38100" cy="158750"/>
          </a:xfrm>
          <a:custGeom>
            <a:avLst/>
            <a:gdLst/>
            <a:ahLst/>
            <a:cxnLst/>
            <a:rect l="l" t="t" r="r" b="b"/>
            <a:pathLst>
              <a:path w="38100" h="158750">
                <a:moveTo>
                  <a:pt x="38100" y="0"/>
                </a:moveTo>
                <a:lnTo>
                  <a:pt x="0" y="158495"/>
                </a:lnTo>
              </a:path>
            </a:pathLst>
          </a:custGeom>
          <a:ln w="9144">
            <a:solidFill>
              <a:srgbClr val="A6A6A6"/>
            </a:solidFill>
          </a:ln>
        </p:spPr>
        <p:txBody>
          <a:bodyPr wrap="square" lIns="0" tIns="0" rIns="0" bIns="0" rtlCol="0"/>
          <a:lstStyle/>
          <a:p>
            <a:endParaRPr/>
          </a:p>
        </p:txBody>
      </p:sp>
      <p:sp>
        <p:nvSpPr>
          <p:cNvPr id="47" name="object 47"/>
          <p:cNvSpPr/>
          <p:nvPr/>
        </p:nvSpPr>
        <p:spPr>
          <a:xfrm>
            <a:off x="10575035" y="4907279"/>
            <a:ext cx="30480" cy="132715"/>
          </a:xfrm>
          <a:custGeom>
            <a:avLst/>
            <a:gdLst/>
            <a:ahLst/>
            <a:cxnLst/>
            <a:rect l="l" t="t" r="r" b="b"/>
            <a:pathLst>
              <a:path w="30479" h="132714">
                <a:moveTo>
                  <a:pt x="0" y="0"/>
                </a:moveTo>
                <a:lnTo>
                  <a:pt x="30480" y="132588"/>
                </a:lnTo>
              </a:path>
            </a:pathLst>
          </a:custGeom>
          <a:ln w="9144">
            <a:solidFill>
              <a:srgbClr val="A6A6A6"/>
            </a:solidFill>
          </a:ln>
        </p:spPr>
        <p:txBody>
          <a:bodyPr wrap="square" lIns="0" tIns="0" rIns="0" bIns="0" rtlCol="0"/>
          <a:lstStyle/>
          <a:p>
            <a:endParaRPr/>
          </a:p>
        </p:txBody>
      </p:sp>
      <p:sp>
        <p:nvSpPr>
          <p:cNvPr id="48" name="object 48"/>
          <p:cNvSpPr txBox="1"/>
          <p:nvPr/>
        </p:nvSpPr>
        <p:spPr>
          <a:xfrm>
            <a:off x="1457960" y="3967733"/>
            <a:ext cx="9959340" cy="208279"/>
          </a:xfrm>
          <a:prstGeom prst="rect">
            <a:avLst/>
          </a:prstGeom>
        </p:spPr>
        <p:txBody>
          <a:bodyPr vert="horz" wrap="square" lIns="0" tIns="12700" rIns="0" bIns="0" rtlCol="0">
            <a:spAutoFit/>
          </a:bodyPr>
          <a:lstStyle/>
          <a:p>
            <a:pPr marL="12700">
              <a:lnSpc>
                <a:spcPct val="100000"/>
              </a:lnSpc>
              <a:spcBef>
                <a:spcPts val="100"/>
              </a:spcBef>
              <a:tabLst>
                <a:tab pos="587375" algn="l"/>
                <a:tab pos="9946005" algn="l"/>
              </a:tabLst>
            </a:pPr>
            <a:r>
              <a:rPr sz="1200" strike="sngStrike" dirty="0">
                <a:solidFill>
                  <a:srgbClr val="404040"/>
                </a:solidFill>
                <a:latin typeface="Century Gothic"/>
                <a:cs typeface="Century Gothic"/>
              </a:rPr>
              <a:t> 	</a:t>
            </a:r>
            <a:r>
              <a:rPr sz="1200" strike="sngStrike" spc="-5" dirty="0">
                <a:solidFill>
                  <a:srgbClr val="404040"/>
                </a:solidFill>
                <a:latin typeface="Century Gothic"/>
                <a:cs typeface="Century Gothic"/>
              </a:rPr>
              <a:t>35</a:t>
            </a:r>
            <a:r>
              <a:rPr sz="1200" strike="sngStrike" spc="-95" dirty="0">
                <a:solidFill>
                  <a:srgbClr val="404040"/>
                </a:solidFill>
                <a:latin typeface="Century Gothic"/>
                <a:cs typeface="Century Gothic"/>
              </a:rPr>
              <a:t> </a:t>
            </a:r>
            <a:r>
              <a:rPr sz="1200" strike="sngStrike" spc="-5" dirty="0">
                <a:solidFill>
                  <a:srgbClr val="404040"/>
                </a:solidFill>
                <a:latin typeface="Century Gothic"/>
                <a:cs typeface="Century Gothic"/>
              </a:rPr>
              <a:t>055	</a:t>
            </a:r>
            <a:endParaRPr sz="1200">
              <a:latin typeface="Century Gothic"/>
              <a:cs typeface="Century Gothic"/>
            </a:endParaRPr>
          </a:p>
        </p:txBody>
      </p:sp>
      <p:sp>
        <p:nvSpPr>
          <p:cNvPr id="49" name="object 49"/>
          <p:cNvSpPr txBox="1"/>
          <p:nvPr/>
        </p:nvSpPr>
        <p:spPr>
          <a:xfrm>
            <a:off x="1457960" y="4618989"/>
            <a:ext cx="9959340" cy="445770"/>
          </a:xfrm>
          <a:prstGeom prst="rect">
            <a:avLst/>
          </a:prstGeom>
        </p:spPr>
        <p:txBody>
          <a:bodyPr vert="horz" wrap="square" lIns="0" tIns="40005" rIns="0" bIns="0" rtlCol="0">
            <a:spAutoFit/>
          </a:bodyPr>
          <a:lstStyle/>
          <a:p>
            <a:pPr algn="ctr">
              <a:lnSpc>
                <a:spcPct val="100000"/>
              </a:lnSpc>
              <a:spcBef>
                <a:spcPts val="315"/>
              </a:spcBef>
              <a:tabLst>
                <a:tab pos="2230755" algn="l"/>
                <a:tab pos="9933305" algn="l"/>
              </a:tabLst>
            </a:pPr>
            <a:r>
              <a:rPr sz="1200" u="sng" dirty="0">
                <a:solidFill>
                  <a:srgbClr val="404040"/>
                </a:solidFill>
                <a:uFill>
                  <a:solidFill>
                    <a:srgbClr val="D9D9D9"/>
                  </a:solidFill>
                </a:uFill>
                <a:latin typeface="Century Gothic"/>
                <a:cs typeface="Century Gothic"/>
              </a:rPr>
              <a:t> 	</a:t>
            </a:r>
            <a:r>
              <a:rPr sz="1200" u="sng" spc="-5" dirty="0">
                <a:solidFill>
                  <a:srgbClr val="404040"/>
                </a:solidFill>
                <a:uFill>
                  <a:solidFill>
                    <a:srgbClr val="D9D9D9"/>
                  </a:solidFill>
                </a:uFill>
                <a:latin typeface="Century Gothic"/>
                <a:cs typeface="Century Gothic"/>
              </a:rPr>
              <a:t>25</a:t>
            </a:r>
            <a:r>
              <a:rPr sz="1200" u="sng" spc="-95" dirty="0">
                <a:solidFill>
                  <a:srgbClr val="404040"/>
                </a:solidFill>
                <a:uFill>
                  <a:solidFill>
                    <a:srgbClr val="D9D9D9"/>
                  </a:solidFill>
                </a:uFill>
                <a:latin typeface="Century Gothic"/>
                <a:cs typeface="Century Gothic"/>
              </a:rPr>
              <a:t> </a:t>
            </a:r>
            <a:r>
              <a:rPr sz="1200" u="sng" spc="-5" dirty="0">
                <a:solidFill>
                  <a:srgbClr val="404040"/>
                </a:solidFill>
                <a:uFill>
                  <a:solidFill>
                    <a:srgbClr val="D9D9D9"/>
                  </a:solidFill>
                </a:uFill>
                <a:latin typeface="Century Gothic"/>
                <a:cs typeface="Century Gothic"/>
              </a:rPr>
              <a:t>528	</a:t>
            </a:r>
            <a:endParaRPr sz="1200">
              <a:latin typeface="Century Gothic"/>
              <a:cs typeface="Century Gothic"/>
            </a:endParaRPr>
          </a:p>
          <a:p>
            <a:pPr marR="1587500" algn="ctr">
              <a:lnSpc>
                <a:spcPct val="100000"/>
              </a:lnSpc>
              <a:spcBef>
                <a:spcPts val="210"/>
              </a:spcBef>
            </a:pPr>
            <a:r>
              <a:rPr sz="1200" spc="-5" dirty="0">
                <a:solidFill>
                  <a:srgbClr val="404040"/>
                </a:solidFill>
                <a:latin typeface="Century Gothic"/>
                <a:cs typeface="Century Gothic"/>
              </a:rPr>
              <a:t>21</a:t>
            </a:r>
            <a:r>
              <a:rPr sz="1200" spc="-10" dirty="0">
                <a:solidFill>
                  <a:srgbClr val="404040"/>
                </a:solidFill>
                <a:latin typeface="Century Gothic"/>
                <a:cs typeface="Century Gothic"/>
              </a:rPr>
              <a:t> </a:t>
            </a:r>
            <a:r>
              <a:rPr sz="1200" spc="-5" dirty="0">
                <a:solidFill>
                  <a:srgbClr val="404040"/>
                </a:solidFill>
                <a:latin typeface="Century Gothic"/>
                <a:cs typeface="Century Gothic"/>
              </a:rPr>
              <a:t>935</a:t>
            </a:r>
            <a:endParaRPr sz="1200">
              <a:latin typeface="Century Gothic"/>
              <a:cs typeface="Century Gothic"/>
            </a:endParaRPr>
          </a:p>
        </p:txBody>
      </p:sp>
      <p:sp>
        <p:nvSpPr>
          <p:cNvPr id="50" name="object 50"/>
          <p:cNvSpPr txBox="1"/>
          <p:nvPr/>
        </p:nvSpPr>
        <p:spPr>
          <a:xfrm>
            <a:off x="7068693" y="4964048"/>
            <a:ext cx="4876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Century Gothic"/>
                <a:cs typeface="Century Gothic"/>
              </a:rPr>
              <a:t>20</a:t>
            </a:r>
            <a:r>
              <a:rPr sz="1200" spc="-80" dirty="0">
                <a:solidFill>
                  <a:srgbClr val="404040"/>
                </a:solidFill>
                <a:latin typeface="Century Gothic"/>
                <a:cs typeface="Century Gothic"/>
              </a:rPr>
              <a:t> </a:t>
            </a:r>
            <a:r>
              <a:rPr sz="1200" spc="-5" dirty="0">
                <a:solidFill>
                  <a:srgbClr val="404040"/>
                </a:solidFill>
                <a:latin typeface="Century Gothic"/>
                <a:cs typeface="Century Gothic"/>
              </a:rPr>
              <a:t>389</a:t>
            </a:r>
            <a:endParaRPr sz="1200">
              <a:latin typeface="Century Gothic"/>
              <a:cs typeface="Century Gothic"/>
            </a:endParaRPr>
          </a:p>
        </p:txBody>
      </p:sp>
      <p:sp>
        <p:nvSpPr>
          <p:cNvPr id="51" name="object 51"/>
          <p:cNvSpPr txBox="1"/>
          <p:nvPr/>
        </p:nvSpPr>
        <p:spPr>
          <a:xfrm>
            <a:off x="8638413" y="5018913"/>
            <a:ext cx="4876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Century Gothic"/>
                <a:cs typeface="Century Gothic"/>
              </a:rPr>
              <a:t>19</a:t>
            </a:r>
            <a:r>
              <a:rPr sz="1200" spc="-80" dirty="0">
                <a:solidFill>
                  <a:srgbClr val="404040"/>
                </a:solidFill>
                <a:latin typeface="Century Gothic"/>
                <a:cs typeface="Century Gothic"/>
              </a:rPr>
              <a:t> </a:t>
            </a:r>
            <a:r>
              <a:rPr sz="1200" spc="-5" dirty="0">
                <a:solidFill>
                  <a:srgbClr val="404040"/>
                </a:solidFill>
                <a:latin typeface="Century Gothic"/>
                <a:cs typeface="Century Gothic"/>
              </a:rPr>
              <a:t>211</a:t>
            </a:r>
            <a:endParaRPr sz="1200">
              <a:latin typeface="Century Gothic"/>
              <a:cs typeface="Century Gothic"/>
            </a:endParaRPr>
          </a:p>
        </p:txBody>
      </p:sp>
      <p:sp>
        <p:nvSpPr>
          <p:cNvPr id="52" name="object 52"/>
          <p:cNvSpPr txBox="1"/>
          <p:nvPr/>
        </p:nvSpPr>
        <p:spPr>
          <a:xfrm>
            <a:off x="10362692" y="5046726"/>
            <a:ext cx="4883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Century Gothic"/>
                <a:cs typeface="Century Gothic"/>
              </a:rPr>
              <a:t>18</a:t>
            </a:r>
            <a:r>
              <a:rPr sz="1200" spc="-80" dirty="0">
                <a:solidFill>
                  <a:srgbClr val="404040"/>
                </a:solidFill>
                <a:latin typeface="Century Gothic"/>
                <a:cs typeface="Century Gothic"/>
              </a:rPr>
              <a:t> </a:t>
            </a:r>
            <a:r>
              <a:rPr sz="1200" spc="-5" dirty="0">
                <a:solidFill>
                  <a:srgbClr val="404040"/>
                </a:solidFill>
                <a:latin typeface="Century Gothic"/>
                <a:cs typeface="Century Gothic"/>
              </a:rPr>
              <a:t>425</a:t>
            </a:r>
            <a:endParaRPr sz="1200">
              <a:latin typeface="Century Gothic"/>
              <a:cs typeface="Century Gothic"/>
            </a:endParaRPr>
          </a:p>
        </p:txBody>
      </p:sp>
      <p:sp>
        <p:nvSpPr>
          <p:cNvPr id="53" name="object 53"/>
          <p:cNvSpPr txBox="1"/>
          <p:nvPr/>
        </p:nvSpPr>
        <p:spPr>
          <a:xfrm>
            <a:off x="1234236" y="6078423"/>
            <a:ext cx="1098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entury Gothic"/>
                <a:cs typeface="Century Gothic"/>
              </a:rPr>
              <a:t>0</a:t>
            </a:r>
            <a:endParaRPr sz="1200">
              <a:latin typeface="Century Gothic"/>
              <a:cs typeface="Century Gothic"/>
            </a:endParaRPr>
          </a:p>
        </p:txBody>
      </p:sp>
      <p:sp>
        <p:nvSpPr>
          <p:cNvPr id="54" name="object 54"/>
          <p:cNvSpPr txBox="1"/>
          <p:nvPr/>
        </p:nvSpPr>
        <p:spPr>
          <a:xfrm>
            <a:off x="854760" y="5380482"/>
            <a:ext cx="4895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10</a:t>
            </a:r>
            <a:r>
              <a:rPr sz="1200" spc="-6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55" name="object 55"/>
          <p:cNvSpPr txBox="1"/>
          <p:nvPr/>
        </p:nvSpPr>
        <p:spPr>
          <a:xfrm>
            <a:off x="854760" y="4682744"/>
            <a:ext cx="4895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20</a:t>
            </a:r>
            <a:r>
              <a:rPr sz="1200" spc="-6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56" name="object 56"/>
          <p:cNvSpPr txBox="1"/>
          <p:nvPr/>
        </p:nvSpPr>
        <p:spPr>
          <a:xfrm>
            <a:off x="854760" y="3985005"/>
            <a:ext cx="4895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30</a:t>
            </a:r>
            <a:r>
              <a:rPr sz="1200" spc="-6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57" name="object 57"/>
          <p:cNvSpPr txBox="1"/>
          <p:nvPr/>
        </p:nvSpPr>
        <p:spPr>
          <a:xfrm>
            <a:off x="854760" y="3287014"/>
            <a:ext cx="4895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40</a:t>
            </a:r>
            <a:r>
              <a:rPr sz="1200" spc="-6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58" name="object 58"/>
          <p:cNvSpPr txBox="1"/>
          <p:nvPr/>
        </p:nvSpPr>
        <p:spPr>
          <a:xfrm>
            <a:off x="854760" y="2589403"/>
            <a:ext cx="4895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50</a:t>
            </a:r>
            <a:r>
              <a:rPr sz="1200" spc="-6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59" name="object 59"/>
          <p:cNvSpPr txBox="1"/>
          <p:nvPr/>
        </p:nvSpPr>
        <p:spPr>
          <a:xfrm>
            <a:off x="854760" y="1891410"/>
            <a:ext cx="4895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60</a:t>
            </a:r>
            <a:r>
              <a:rPr sz="1200" spc="-6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60" name="object 60"/>
          <p:cNvSpPr txBox="1"/>
          <p:nvPr/>
        </p:nvSpPr>
        <p:spPr>
          <a:xfrm>
            <a:off x="854760" y="1193672"/>
            <a:ext cx="48958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70</a:t>
            </a:r>
            <a:r>
              <a:rPr sz="1200" spc="-65"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61" name="object 61"/>
          <p:cNvSpPr txBox="1"/>
          <p:nvPr/>
        </p:nvSpPr>
        <p:spPr>
          <a:xfrm>
            <a:off x="2244089" y="6274714"/>
            <a:ext cx="1098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entury Gothic"/>
                <a:cs typeface="Century Gothic"/>
              </a:rPr>
              <a:t>2</a:t>
            </a:r>
            <a:endParaRPr sz="1200">
              <a:latin typeface="Century Gothic"/>
              <a:cs typeface="Century Gothic"/>
            </a:endParaRPr>
          </a:p>
        </p:txBody>
      </p:sp>
      <p:sp>
        <p:nvSpPr>
          <p:cNvPr id="62" name="object 62"/>
          <p:cNvSpPr txBox="1"/>
          <p:nvPr/>
        </p:nvSpPr>
        <p:spPr>
          <a:xfrm>
            <a:off x="3899661" y="6274714"/>
            <a:ext cx="1098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entury Gothic"/>
                <a:cs typeface="Century Gothic"/>
              </a:rPr>
              <a:t>4</a:t>
            </a:r>
            <a:endParaRPr sz="1200">
              <a:latin typeface="Century Gothic"/>
              <a:cs typeface="Century Gothic"/>
            </a:endParaRPr>
          </a:p>
        </p:txBody>
      </p:sp>
      <p:sp>
        <p:nvSpPr>
          <p:cNvPr id="63" name="object 63"/>
          <p:cNvSpPr txBox="1"/>
          <p:nvPr/>
        </p:nvSpPr>
        <p:spPr>
          <a:xfrm>
            <a:off x="5555360" y="6274714"/>
            <a:ext cx="1098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entury Gothic"/>
                <a:cs typeface="Century Gothic"/>
              </a:rPr>
              <a:t>6</a:t>
            </a:r>
            <a:endParaRPr sz="1200">
              <a:latin typeface="Century Gothic"/>
              <a:cs typeface="Century Gothic"/>
            </a:endParaRPr>
          </a:p>
        </p:txBody>
      </p:sp>
      <p:sp>
        <p:nvSpPr>
          <p:cNvPr id="64" name="object 64"/>
          <p:cNvSpPr txBox="1"/>
          <p:nvPr/>
        </p:nvSpPr>
        <p:spPr>
          <a:xfrm>
            <a:off x="7210806" y="6274714"/>
            <a:ext cx="1098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entury Gothic"/>
                <a:cs typeface="Century Gothic"/>
              </a:rPr>
              <a:t>8</a:t>
            </a:r>
            <a:endParaRPr sz="1200">
              <a:latin typeface="Century Gothic"/>
              <a:cs typeface="Century Gothic"/>
            </a:endParaRPr>
          </a:p>
        </p:txBody>
      </p:sp>
      <p:sp>
        <p:nvSpPr>
          <p:cNvPr id="65" name="object 65"/>
          <p:cNvSpPr txBox="1"/>
          <p:nvPr/>
        </p:nvSpPr>
        <p:spPr>
          <a:xfrm>
            <a:off x="8824341" y="6274714"/>
            <a:ext cx="19304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10</a:t>
            </a:r>
            <a:endParaRPr sz="1200">
              <a:latin typeface="Century Gothic"/>
              <a:cs typeface="Century Gothic"/>
            </a:endParaRPr>
          </a:p>
        </p:txBody>
      </p:sp>
      <p:sp>
        <p:nvSpPr>
          <p:cNvPr id="66" name="object 66"/>
          <p:cNvSpPr txBox="1"/>
          <p:nvPr/>
        </p:nvSpPr>
        <p:spPr>
          <a:xfrm>
            <a:off x="10480040" y="6274714"/>
            <a:ext cx="19304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entury Gothic"/>
                <a:cs typeface="Century Gothic"/>
              </a:rPr>
              <a:t>12</a:t>
            </a:r>
            <a:endParaRPr sz="1200">
              <a:latin typeface="Century Gothic"/>
              <a:cs typeface="Century Gothic"/>
            </a:endParaRPr>
          </a:p>
        </p:txBody>
      </p:sp>
      <p:sp>
        <p:nvSpPr>
          <p:cNvPr id="67" name="object 67"/>
          <p:cNvSpPr/>
          <p:nvPr/>
        </p:nvSpPr>
        <p:spPr>
          <a:xfrm>
            <a:off x="4261865" y="5960364"/>
            <a:ext cx="243839" cy="73151"/>
          </a:xfrm>
          <a:prstGeom prst="rect">
            <a:avLst/>
          </a:prstGeom>
          <a:blipFill>
            <a:blip r:embed="rId5" cstate="print"/>
            <a:stretch>
              <a:fillRect/>
            </a:stretch>
          </a:blipFill>
        </p:spPr>
        <p:txBody>
          <a:bodyPr wrap="square" lIns="0" tIns="0" rIns="0" bIns="0" rtlCol="0"/>
          <a:lstStyle/>
          <a:p>
            <a:endParaRPr/>
          </a:p>
        </p:txBody>
      </p:sp>
      <p:sp>
        <p:nvSpPr>
          <p:cNvPr id="68" name="object 68"/>
          <p:cNvSpPr txBox="1"/>
          <p:nvPr/>
        </p:nvSpPr>
        <p:spPr>
          <a:xfrm>
            <a:off x="4519929" y="5856528"/>
            <a:ext cx="2090420" cy="258404"/>
          </a:xfrm>
          <a:prstGeom prst="rect">
            <a:avLst/>
          </a:prstGeom>
        </p:spPr>
        <p:txBody>
          <a:bodyPr vert="horz" wrap="square" lIns="0" tIns="12065" rIns="0" bIns="0" rtlCol="0">
            <a:spAutoFit/>
          </a:bodyPr>
          <a:lstStyle/>
          <a:p>
            <a:pPr marL="12700">
              <a:lnSpc>
                <a:spcPct val="100000"/>
              </a:lnSpc>
              <a:spcBef>
                <a:spcPts val="95"/>
              </a:spcBef>
            </a:pPr>
            <a:r>
              <a:rPr lang="en-US" sz="1600" spc="-5" dirty="0">
                <a:solidFill>
                  <a:srgbClr val="585858"/>
                </a:solidFill>
                <a:latin typeface="Century Gothic"/>
                <a:cs typeface="Century Gothic"/>
              </a:rPr>
              <a:t>Standard scheme</a:t>
            </a:r>
            <a:endParaRPr sz="1600" dirty="0">
              <a:latin typeface="Century Gothic"/>
              <a:cs typeface="Century Gothic"/>
            </a:endParaRPr>
          </a:p>
        </p:txBody>
      </p:sp>
      <p:sp>
        <p:nvSpPr>
          <p:cNvPr id="69" name="object 69"/>
          <p:cNvSpPr/>
          <p:nvPr/>
        </p:nvSpPr>
        <p:spPr>
          <a:xfrm>
            <a:off x="7073645" y="5960364"/>
            <a:ext cx="243839" cy="73151"/>
          </a:xfrm>
          <a:prstGeom prst="rect">
            <a:avLst/>
          </a:prstGeom>
          <a:blipFill>
            <a:blip r:embed="rId6" cstate="print"/>
            <a:stretch>
              <a:fillRect/>
            </a:stretch>
          </a:blipFill>
        </p:spPr>
        <p:txBody>
          <a:bodyPr wrap="square" lIns="0" tIns="0" rIns="0" bIns="0" rtlCol="0"/>
          <a:lstStyle/>
          <a:p>
            <a:endParaRPr/>
          </a:p>
        </p:txBody>
      </p:sp>
      <p:sp>
        <p:nvSpPr>
          <p:cNvPr id="70" name="object 70"/>
          <p:cNvSpPr txBox="1"/>
          <p:nvPr/>
        </p:nvSpPr>
        <p:spPr>
          <a:xfrm>
            <a:off x="7331202" y="5856528"/>
            <a:ext cx="654685" cy="258404"/>
          </a:xfrm>
          <a:prstGeom prst="rect">
            <a:avLst/>
          </a:prstGeom>
        </p:spPr>
        <p:txBody>
          <a:bodyPr vert="horz" wrap="square" lIns="0" tIns="12065" rIns="0" bIns="0" rtlCol="0">
            <a:spAutoFit/>
          </a:bodyPr>
          <a:lstStyle/>
          <a:p>
            <a:pPr marL="12700">
              <a:lnSpc>
                <a:spcPct val="100000"/>
              </a:lnSpc>
              <a:spcBef>
                <a:spcPts val="95"/>
              </a:spcBef>
            </a:pPr>
            <a:r>
              <a:rPr lang="en-US" sz="1600" spc="10" dirty="0">
                <a:solidFill>
                  <a:srgbClr val="585858"/>
                </a:solidFill>
                <a:latin typeface="Century Gothic"/>
                <a:cs typeface="Century Gothic"/>
              </a:rPr>
              <a:t>ASTER</a:t>
            </a:r>
            <a:endParaRPr sz="1600" dirty="0">
              <a:latin typeface="Century Gothic"/>
              <a:cs typeface="Century Gothic"/>
            </a:endParaRPr>
          </a:p>
        </p:txBody>
      </p:sp>
      <p:sp>
        <p:nvSpPr>
          <p:cNvPr id="71" name="object 71"/>
          <p:cNvSpPr txBox="1"/>
          <p:nvPr/>
        </p:nvSpPr>
        <p:spPr>
          <a:xfrm>
            <a:off x="2371725" y="3005454"/>
            <a:ext cx="4559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entury Gothic"/>
                <a:cs typeface="Century Gothic"/>
              </a:rPr>
              <a:t>41%</a:t>
            </a:r>
            <a:endParaRPr sz="1800">
              <a:latin typeface="Century Gothic"/>
              <a:cs typeface="Century Gothic"/>
            </a:endParaRPr>
          </a:p>
        </p:txBody>
      </p:sp>
      <p:sp>
        <p:nvSpPr>
          <p:cNvPr id="72" name="object 72"/>
          <p:cNvSpPr txBox="1"/>
          <p:nvPr/>
        </p:nvSpPr>
        <p:spPr>
          <a:xfrm>
            <a:off x="5697473" y="3005454"/>
            <a:ext cx="4559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entury Gothic"/>
                <a:cs typeface="Century Gothic"/>
              </a:rPr>
              <a:t>57%</a:t>
            </a:r>
            <a:endParaRPr sz="1800">
              <a:latin typeface="Century Gothic"/>
              <a:cs typeface="Century Gothic"/>
            </a:endParaRPr>
          </a:p>
        </p:txBody>
      </p:sp>
      <p:sp>
        <p:nvSpPr>
          <p:cNvPr id="73" name="object 73"/>
          <p:cNvSpPr txBox="1"/>
          <p:nvPr/>
        </p:nvSpPr>
        <p:spPr>
          <a:xfrm>
            <a:off x="10604118" y="3005454"/>
            <a:ext cx="4559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entury Gothic"/>
                <a:cs typeface="Century Gothic"/>
              </a:rPr>
              <a:t>63%</a:t>
            </a:r>
            <a:endParaRPr sz="1800">
              <a:latin typeface="Century Gothic"/>
              <a:cs typeface="Century Gothic"/>
            </a:endParaRPr>
          </a:p>
        </p:txBody>
      </p:sp>
      <p:sp>
        <p:nvSpPr>
          <p:cNvPr id="74" name="object 74"/>
          <p:cNvSpPr/>
          <p:nvPr/>
        </p:nvSpPr>
        <p:spPr>
          <a:xfrm>
            <a:off x="2253995" y="2036064"/>
            <a:ext cx="76200" cy="1694180"/>
          </a:xfrm>
          <a:custGeom>
            <a:avLst/>
            <a:gdLst/>
            <a:ahLst/>
            <a:cxnLst/>
            <a:rect l="l" t="t" r="r" b="b"/>
            <a:pathLst>
              <a:path w="76200" h="1694179">
                <a:moveTo>
                  <a:pt x="31750" y="1617853"/>
                </a:moveTo>
                <a:lnTo>
                  <a:pt x="0" y="1617853"/>
                </a:lnTo>
                <a:lnTo>
                  <a:pt x="38100" y="1694053"/>
                </a:lnTo>
                <a:lnTo>
                  <a:pt x="69850" y="1630553"/>
                </a:lnTo>
                <a:lnTo>
                  <a:pt x="31750" y="1630553"/>
                </a:lnTo>
                <a:lnTo>
                  <a:pt x="31750" y="1617853"/>
                </a:lnTo>
                <a:close/>
              </a:path>
              <a:path w="76200" h="1694179">
                <a:moveTo>
                  <a:pt x="44450" y="63500"/>
                </a:moveTo>
                <a:lnTo>
                  <a:pt x="31750" y="63500"/>
                </a:lnTo>
                <a:lnTo>
                  <a:pt x="31750" y="1630553"/>
                </a:lnTo>
                <a:lnTo>
                  <a:pt x="44450" y="1630553"/>
                </a:lnTo>
                <a:lnTo>
                  <a:pt x="44450" y="63500"/>
                </a:lnTo>
                <a:close/>
              </a:path>
              <a:path w="76200" h="1694179">
                <a:moveTo>
                  <a:pt x="76200" y="1617853"/>
                </a:moveTo>
                <a:lnTo>
                  <a:pt x="44450" y="1617853"/>
                </a:lnTo>
                <a:lnTo>
                  <a:pt x="44450" y="1630553"/>
                </a:lnTo>
                <a:lnTo>
                  <a:pt x="69850" y="1630553"/>
                </a:lnTo>
                <a:lnTo>
                  <a:pt x="76200" y="1617853"/>
                </a:lnTo>
                <a:close/>
              </a:path>
              <a:path w="76200" h="1694179">
                <a:moveTo>
                  <a:pt x="38100" y="0"/>
                </a:moveTo>
                <a:lnTo>
                  <a:pt x="0" y="76200"/>
                </a:lnTo>
                <a:lnTo>
                  <a:pt x="31750" y="76200"/>
                </a:lnTo>
                <a:lnTo>
                  <a:pt x="31750" y="63500"/>
                </a:lnTo>
                <a:lnTo>
                  <a:pt x="69850" y="63500"/>
                </a:lnTo>
                <a:lnTo>
                  <a:pt x="38100" y="0"/>
                </a:lnTo>
                <a:close/>
              </a:path>
              <a:path w="76200" h="1694179">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75" name="object 75"/>
          <p:cNvSpPr/>
          <p:nvPr/>
        </p:nvSpPr>
        <p:spPr>
          <a:xfrm>
            <a:off x="5579364" y="2036064"/>
            <a:ext cx="76200" cy="2618105"/>
          </a:xfrm>
          <a:custGeom>
            <a:avLst/>
            <a:gdLst/>
            <a:ahLst/>
            <a:cxnLst/>
            <a:rect l="l" t="t" r="r" b="b"/>
            <a:pathLst>
              <a:path w="76200" h="2618104">
                <a:moveTo>
                  <a:pt x="31750" y="2541397"/>
                </a:moveTo>
                <a:lnTo>
                  <a:pt x="0" y="2541397"/>
                </a:lnTo>
                <a:lnTo>
                  <a:pt x="38100" y="2617597"/>
                </a:lnTo>
                <a:lnTo>
                  <a:pt x="69850" y="2554097"/>
                </a:lnTo>
                <a:lnTo>
                  <a:pt x="31750" y="2554097"/>
                </a:lnTo>
                <a:lnTo>
                  <a:pt x="31750" y="2541397"/>
                </a:lnTo>
                <a:close/>
              </a:path>
              <a:path w="76200" h="2618104">
                <a:moveTo>
                  <a:pt x="44450" y="63500"/>
                </a:moveTo>
                <a:lnTo>
                  <a:pt x="31750" y="63500"/>
                </a:lnTo>
                <a:lnTo>
                  <a:pt x="31750" y="2554097"/>
                </a:lnTo>
                <a:lnTo>
                  <a:pt x="44450" y="2554097"/>
                </a:lnTo>
                <a:lnTo>
                  <a:pt x="44450" y="63500"/>
                </a:lnTo>
                <a:close/>
              </a:path>
              <a:path w="76200" h="2618104">
                <a:moveTo>
                  <a:pt x="76200" y="2541397"/>
                </a:moveTo>
                <a:lnTo>
                  <a:pt x="44450" y="2541397"/>
                </a:lnTo>
                <a:lnTo>
                  <a:pt x="44450" y="2554097"/>
                </a:lnTo>
                <a:lnTo>
                  <a:pt x="69850" y="2554097"/>
                </a:lnTo>
                <a:lnTo>
                  <a:pt x="76200" y="2541397"/>
                </a:lnTo>
                <a:close/>
              </a:path>
              <a:path w="76200" h="2618104">
                <a:moveTo>
                  <a:pt x="38100" y="0"/>
                </a:moveTo>
                <a:lnTo>
                  <a:pt x="0" y="76200"/>
                </a:lnTo>
                <a:lnTo>
                  <a:pt x="31750" y="76200"/>
                </a:lnTo>
                <a:lnTo>
                  <a:pt x="31750" y="63500"/>
                </a:lnTo>
                <a:lnTo>
                  <a:pt x="69850" y="63500"/>
                </a:lnTo>
                <a:lnTo>
                  <a:pt x="38100" y="0"/>
                </a:lnTo>
                <a:close/>
              </a:path>
              <a:path w="76200" h="2618104">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76" name="object 76"/>
          <p:cNvSpPr/>
          <p:nvPr/>
        </p:nvSpPr>
        <p:spPr>
          <a:xfrm>
            <a:off x="10486643" y="2036064"/>
            <a:ext cx="76200" cy="2892425"/>
          </a:xfrm>
          <a:custGeom>
            <a:avLst/>
            <a:gdLst/>
            <a:ahLst/>
            <a:cxnLst/>
            <a:rect l="l" t="t" r="r" b="b"/>
            <a:pathLst>
              <a:path w="76200" h="2892425">
                <a:moveTo>
                  <a:pt x="31750" y="2815717"/>
                </a:moveTo>
                <a:lnTo>
                  <a:pt x="0" y="2815717"/>
                </a:lnTo>
                <a:lnTo>
                  <a:pt x="38100" y="2891917"/>
                </a:lnTo>
                <a:lnTo>
                  <a:pt x="69850" y="2828417"/>
                </a:lnTo>
                <a:lnTo>
                  <a:pt x="31750" y="2828417"/>
                </a:lnTo>
                <a:lnTo>
                  <a:pt x="31750" y="2815717"/>
                </a:lnTo>
                <a:close/>
              </a:path>
              <a:path w="76200" h="2892425">
                <a:moveTo>
                  <a:pt x="44450" y="63500"/>
                </a:moveTo>
                <a:lnTo>
                  <a:pt x="31750" y="63500"/>
                </a:lnTo>
                <a:lnTo>
                  <a:pt x="31750" y="2828417"/>
                </a:lnTo>
                <a:lnTo>
                  <a:pt x="44450" y="2828417"/>
                </a:lnTo>
                <a:lnTo>
                  <a:pt x="44450" y="63500"/>
                </a:lnTo>
                <a:close/>
              </a:path>
              <a:path w="76200" h="2892425">
                <a:moveTo>
                  <a:pt x="76200" y="2815717"/>
                </a:moveTo>
                <a:lnTo>
                  <a:pt x="44450" y="2815717"/>
                </a:lnTo>
                <a:lnTo>
                  <a:pt x="44450" y="2828417"/>
                </a:lnTo>
                <a:lnTo>
                  <a:pt x="69850" y="2828417"/>
                </a:lnTo>
                <a:lnTo>
                  <a:pt x="76200" y="2815717"/>
                </a:lnTo>
                <a:close/>
              </a:path>
              <a:path w="76200" h="2892425">
                <a:moveTo>
                  <a:pt x="38100" y="0"/>
                </a:moveTo>
                <a:lnTo>
                  <a:pt x="0" y="76200"/>
                </a:lnTo>
                <a:lnTo>
                  <a:pt x="31750" y="76200"/>
                </a:lnTo>
                <a:lnTo>
                  <a:pt x="31750" y="63500"/>
                </a:lnTo>
                <a:lnTo>
                  <a:pt x="69850" y="63500"/>
                </a:lnTo>
                <a:lnTo>
                  <a:pt x="38100" y="0"/>
                </a:lnTo>
                <a:close/>
              </a:path>
              <a:path w="76200" h="2892425">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77" name="object 77"/>
          <p:cNvSpPr txBox="1">
            <a:spLocks noGrp="1"/>
          </p:cNvSpPr>
          <p:nvPr>
            <p:ph type="sldNum" sz="quarter" idx="7"/>
          </p:nvPr>
        </p:nvSpPr>
        <p:spPr>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dirty="0"/>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89407"/>
            <a:ext cx="7007861"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t>Accommodation option 12 workplaces</a:t>
            </a:r>
            <a:endParaRPr sz="2800" dirty="0"/>
          </a:p>
        </p:txBody>
      </p:sp>
      <p:sp>
        <p:nvSpPr>
          <p:cNvPr id="3" name="object 3"/>
          <p:cNvSpPr/>
          <p:nvPr/>
        </p:nvSpPr>
        <p:spPr>
          <a:xfrm>
            <a:off x="4832603" y="1766316"/>
            <a:ext cx="752855" cy="64915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893570" y="1692401"/>
            <a:ext cx="8746490" cy="1158240"/>
          </a:xfrm>
          <a:custGeom>
            <a:avLst/>
            <a:gdLst/>
            <a:ahLst/>
            <a:cxnLst/>
            <a:rect l="l" t="t" r="r" b="b"/>
            <a:pathLst>
              <a:path w="8746490" h="1158239">
                <a:moveTo>
                  <a:pt x="0" y="1158239"/>
                </a:moveTo>
                <a:lnTo>
                  <a:pt x="8746236" y="1158239"/>
                </a:lnTo>
                <a:lnTo>
                  <a:pt x="8746236" y="0"/>
                </a:lnTo>
                <a:lnTo>
                  <a:pt x="0" y="0"/>
                </a:lnTo>
                <a:lnTo>
                  <a:pt x="0" y="1158239"/>
                </a:lnTo>
                <a:close/>
              </a:path>
            </a:pathLst>
          </a:custGeom>
          <a:ln w="25908">
            <a:solidFill>
              <a:srgbClr val="000000"/>
            </a:solidFill>
          </a:ln>
        </p:spPr>
        <p:txBody>
          <a:bodyPr wrap="square" lIns="0" tIns="0" rIns="0" bIns="0" rtlCol="0"/>
          <a:lstStyle/>
          <a:p>
            <a:endParaRPr/>
          </a:p>
        </p:txBody>
      </p:sp>
      <p:sp>
        <p:nvSpPr>
          <p:cNvPr id="5" name="object 5"/>
          <p:cNvSpPr/>
          <p:nvPr/>
        </p:nvSpPr>
        <p:spPr>
          <a:xfrm>
            <a:off x="10639806" y="1692401"/>
            <a:ext cx="1256030" cy="4820920"/>
          </a:xfrm>
          <a:custGeom>
            <a:avLst/>
            <a:gdLst/>
            <a:ahLst/>
            <a:cxnLst/>
            <a:rect l="l" t="t" r="r" b="b"/>
            <a:pathLst>
              <a:path w="1256029" h="4820920">
                <a:moveTo>
                  <a:pt x="0" y="4820412"/>
                </a:moveTo>
                <a:lnTo>
                  <a:pt x="1255776" y="4820412"/>
                </a:lnTo>
                <a:lnTo>
                  <a:pt x="1255776" y="0"/>
                </a:lnTo>
                <a:lnTo>
                  <a:pt x="0" y="0"/>
                </a:lnTo>
                <a:lnTo>
                  <a:pt x="0" y="4820412"/>
                </a:lnTo>
                <a:close/>
              </a:path>
            </a:pathLst>
          </a:custGeom>
          <a:ln w="25907">
            <a:solidFill>
              <a:srgbClr val="000000"/>
            </a:solidFill>
          </a:ln>
        </p:spPr>
        <p:txBody>
          <a:bodyPr wrap="square" lIns="0" tIns="0" rIns="0" bIns="0" rtlCol="0"/>
          <a:lstStyle/>
          <a:p>
            <a:endParaRPr/>
          </a:p>
        </p:txBody>
      </p:sp>
      <p:sp>
        <p:nvSpPr>
          <p:cNvPr id="6" name="object 6"/>
          <p:cNvSpPr/>
          <p:nvPr/>
        </p:nvSpPr>
        <p:spPr>
          <a:xfrm>
            <a:off x="5890846" y="749291"/>
            <a:ext cx="700149" cy="85253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23137" y="1692401"/>
            <a:ext cx="1170940" cy="4820920"/>
          </a:xfrm>
          <a:custGeom>
            <a:avLst/>
            <a:gdLst/>
            <a:ahLst/>
            <a:cxnLst/>
            <a:rect l="l" t="t" r="r" b="b"/>
            <a:pathLst>
              <a:path w="1170939" h="4820920">
                <a:moveTo>
                  <a:pt x="0" y="4820412"/>
                </a:moveTo>
                <a:lnTo>
                  <a:pt x="1170432" y="4820412"/>
                </a:lnTo>
                <a:lnTo>
                  <a:pt x="1170432" y="0"/>
                </a:lnTo>
                <a:lnTo>
                  <a:pt x="0" y="0"/>
                </a:lnTo>
                <a:lnTo>
                  <a:pt x="0" y="4820412"/>
                </a:lnTo>
                <a:close/>
              </a:path>
            </a:pathLst>
          </a:custGeom>
          <a:ln w="25908">
            <a:solidFill>
              <a:srgbClr val="000000"/>
            </a:solidFill>
          </a:ln>
        </p:spPr>
        <p:txBody>
          <a:bodyPr wrap="square" lIns="0" tIns="0" rIns="0" bIns="0" rtlCol="0"/>
          <a:lstStyle/>
          <a:p>
            <a:endParaRPr/>
          </a:p>
        </p:txBody>
      </p:sp>
      <p:sp>
        <p:nvSpPr>
          <p:cNvPr id="8" name="object 8"/>
          <p:cNvSpPr/>
          <p:nvPr/>
        </p:nvSpPr>
        <p:spPr>
          <a:xfrm>
            <a:off x="3505200" y="1766316"/>
            <a:ext cx="726948" cy="627917"/>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193035" y="1746504"/>
            <a:ext cx="710184" cy="647634"/>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9342119" y="1766316"/>
            <a:ext cx="752855" cy="649151"/>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8014716" y="1766316"/>
            <a:ext cx="726948" cy="627917"/>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6702552" y="1746504"/>
            <a:ext cx="710183" cy="668868"/>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908303" y="5480303"/>
            <a:ext cx="751332" cy="649151"/>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925067" y="4471415"/>
            <a:ext cx="728471" cy="627917"/>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925067" y="3386328"/>
            <a:ext cx="734568" cy="633984"/>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10902695" y="5477255"/>
            <a:ext cx="751331" cy="649151"/>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10930128" y="4471415"/>
            <a:ext cx="728472" cy="627917"/>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10920983" y="3381755"/>
            <a:ext cx="733044" cy="638534"/>
          </a:xfrm>
          <a:prstGeom prst="rect">
            <a:avLst/>
          </a:prstGeom>
          <a:blipFill>
            <a:blip r:embed="rId2" cstate="print"/>
            <a:stretch>
              <a:fillRect/>
            </a:stretch>
          </a:blipFill>
        </p:spPr>
        <p:txBody>
          <a:bodyPr wrap="square" lIns="0" tIns="0" rIns="0" bIns="0" rtlCol="0"/>
          <a:lstStyle/>
          <a:p>
            <a:endParaRPr/>
          </a:p>
        </p:txBody>
      </p:sp>
      <p:sp>
        <p:nvSpPr>
          <p:cNvPr id="19" name="object 19"/>
          <p:cNvSpPr txBox="1">
            <a:spLocks noGrp="1"/>
          </p:cNvSpPr>
          <p:nvPr>
            <p:ph type="sldNum" sz="quarter" idx="7"/>
          </p:nvPr>
        </p:nvSpPr>
        <p:spPr>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dirty="0"/>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047"/>
            <a:ext cx="12170662" cy="56235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8739" y="78435"/>
            <a:ext cx="6216142" cy="443070"/>
          </a:xfrm>
          <a:prstGeom prst="rect">
            <a:avLst/>
          </a:prstGeom>
        </p:spPr>
        <p:txBody>
          <a:bodyPr vert="horz" wrap="square" lIns="0" tIns="12065" rIns="0" bIns="0" rtlCol="0">
            <a:spAutoFit/>
          </a:bodyPr>
          <a:lstStyle/>
          <a:p>
            <a:pPr marL="12700">
              <a:lnSpc>
                <a:spcPct val="100000"/>
              </a:lnSpc>
              <a:spcBef>
                <a:spcPts val="95"/>
              </a:spcBef>
            </a:pPr>
            <a:r>
              <a:rPr lang="en-US" sz="2800" spc="-5" dirty="0"/>
              <a:t>Saving on workplace organization</a:t>
            </a:r>
            <a:endParaRPr sz="2800" dirty="0"/>
          </a:p>
        </p:txBody>
      </p:sp>
      <p:sp>
        <p:nvSpPr>
          <p:cNvPr id="4" name="object 4"/>
          <p:cNvSpPr/>
          <p:nvPr/>
        </p:nvSpPr>
        <p:spPr>
          <a:xfrm>
            <a:off x="1572767" y="5494020"/>
            <a:ext cx="9779635" cy="0"/>
          </a:xfrm>
          <a:custGeom>
            <a:avLst/>
            <a:gdLst/>
            <a:ahLst/>
            <a:cxnLst/>
            <a:rect l="l" t="t" r="r" b="b"/>
            <a:pathLst>
              <a:path w="9779635">
                <a:moveTo>
                  <a:pt x="0" y="0"/>
                </a:moveTo>
                <a:lnTo>
                  <a:pt x="9779508" y="0"/>
                </a:lnTo>
              </a:path>
            </a:pathLst>
          </a:custGeom>
          <a:ln w="9144">
            <a:solidFill>
              <a:srgbClr val="D9D9D9"/>
            </a:solidFill>
          </a:ln>
        </p:spPr>
        <p:txBody>
          <a:bodyPr wrap="square" lIns="0" tIns="0" rIns="0" bIns="0" rtlCol="0"/>
          <a:lstStyle/>
          <a:p>
            <a:endParaRPr/>
          </a:p>
        </p:txBody>
      </p:sp>
      <p:sp>
        <p:nvSpPr>
          <p:cNvPr id="5" name="object 5"/>
          <p:cNvSpPr/>
          <p:nvPr/>
        </p:nvSpPr>
        <p:spPr>
          <a:xfrm>
            <a:off x="1572767" y="4099559"/>
            <a:ext cx="9779635" cy="0"/>
          </a:xfrm>
          <a:custGeom>
            <a:avLst/>
            <a:gdLst/>
            <a:ahLst/>
            <a:cxnLst/>
            <a:rect l="l" t="t" r="r" b="b"/>
            <a:pathLst>
              <a:path w="9779635">
                <a:moveTo>
                  <a:pt x="0" y="0"/>
                </a:moveTo>
                <a:lnTo>
                  <a:pt x="9779508" y="0"/>
                </a:lnTo>
              </a:path>
            </a:pathLst>
          </a:custGeom>
          <a:ln w="9144">
            <a:solidFill>
              <a:srgbClr val="D9D9D9"/>
            </a:solidFill>
          </a:ln>
        </p:spPr>
        <p:txBody>
          <a:bodyPr wrap="square" lIns="0" tIns="0" rIns="0" bIns="0" rtlCol="0"/>
          <a:lstStyle/>
          <a:p>
            <a:endParaRPr/>
          </a:p>
        </p:txBody>
      </p:sp>
      <p:sp>
        <p:nvSpPr>
          <p:cNvPr id="6" name="object 6"/>
          <p:cNvSpPr/>
          <p:nvPr/>
        </p:nvSpPr>
        <p:spPr>
          <a:xfrm>
            <a:off x="1572767" y="2703576"/>
            <a:ext cx="9779635" cy="0"/>
          </a:xfrm>
          <a:custGeom>
            <a:avLst/>
            <a:gdLst/>
            <a:ahLst/>
            <a:cxnLst/>
            <a:rect l="l" t="t" r="r" b="b"/>
            <a:pathLst>
              <a:path w="9779635">
                <a:moveTo>
                  <a:pt x="0" y="0"/>
                </a:moveTo>
                <a:lnTo>
                  <a:pt x="9779508" y="0"/>
                </a:lnTo>
              </a:path>
            </a:pathLst>
          </a:custGeom>
          <a:ln w="9144">
            <a:solidFill>
              <a:srgbClr val="D9D9D9"/>
            </a:solidFill>
          </a:ln>
        </p:spPr>
        <p:txBody>
          <a:bodyPr wrap="square" lIns="0" tIns="0" rIns="0" bIns="0" rtlCol="0"/>
          <a:lstStyle/>
          <a:p>
            <a:endParaRPr/>
          </a:p>
        </p:txBody>
      </p:sp>
      <p:sp>
        <p:nvSpPr>
          <p:cNvPr id="7" name="object 7"/>
          <p:cNvSpPr/>
          <p:nvPr/>
        </p:nvSpPr>
        <p:spPr>
          <a:xfrm>
            <a:off x="1572767" y="2005583"/>
            <a:ext cx="9779635" cy="0"/>
          </a:xfrm>
          <a:custGeom>
            <a:avLst/>
            <a:gdLst/>
            <a:ahLst/>
            <a:cxnLst/>
            <a:rect l="l" t="t" r="r" b="b"/>
            <a:pathLst>
              <a:path w="9779635">
                <a:moveTo>
                  <a:pt x="0" y="0"/>
                </a:moveTo>
                <a:lnTo>
                  <a:pt x="9779508" y="0"/>
                </a:lnTo>
              </a:path>
            </a:pathLst>
          </a:custGeom>
          <a:ln w="9144">
            <a:solidFill>
              <a:srgbClr val="D9D9D9"/>
            </a:solidFill>
          </a:ln>
        </p:spPr>
        <p:txBody>
          <a:bodyPr wrap="square" lIns="0" tIns="0" rIns="0" bIns="0" rtlCol="0"/>
          <a:lstStyle/>
          <a:p>
            <a:endParaRPr/>
          </a:p>
        </p:txBody>
      </p:sp>
      <p:sp>
        <p:nvSpPr>
          <p:cNvPr id="8" name="object 8"/>
          <p:cNvSpPr/>
          <p:nvPr/>
        </p:nvSpPr>
        <p:spPr>
          <a:xfrm>
            <a:off x="1572767" y="1309116"/>
            <a:ext cx="9779635" cy="0"/>
          </a:xfrm>
          <a:custGeom>
            <a:avLst/>
            <a:gdLst/>
            <a:ahLst/>
            <a:cxnLst/>
            <a:rect l="l" t="t" r="r" b="b"/>
            <a:pathLst>
              <a:path w="9779635">
                <a:moveTo>
                  <a:pt x="0" y="0"/>
                </a:moveTo>
                <a:lnTo>
                  <a:pt x="9779508" y="0"/>
                </a:lnTo>
              </a:path>
            </a:pathLst>
          </a:custGeom>
          <a:ln w="9144">
            <a:solidFill>
              <a:srgbClr val="D9D9D9"/>
            </a:solidFill>
          </a:ln>
        </p:spPr>
        <p:txBody>
          <a:bodyPr wrap="square" lIns="0" tIns="0" rIns="0" bIns="0" rtlCol="0"/>
          <a:lstStyle/>
          <a:p>
            <a:endParaRPr/>
          </a:p>
        </p:txBody>
      </p:sp>
      <p:sp>
        <p:nvSpPr>
          <p:cNvPr id="9" name="object 9"/>
          <p:cNvSpPr/>
          <p:nvPr/>
        </p:nvSpPr>
        <p:spPr>
          <a:xfrm>
            <a:off x="1572767" y="6192011"/>
            <a:ext cx="9779635" cy="0"/>
          </a:xfrm>
          <a:custGeom>
            <a:avLst/>
            <a:gdLst/>
            <a:ahLst/>
            <a:cxnLst/>
            <a:rect l="l" t="t" r="r" b="b"/>
            <a:pathLst>
              <a:path w="9779635">
                <a:moveTo>
                  <a:pt x="0" y="0"/>
                </a:moveTo>
                <a:lnTo>
                  <a:pt x="9779508" y="0"/>
                </a:lnTo>
              </a:path>
            </a:pathLst>
          </a:custGeom>
          <a:ln w="9144">
            <a:solidFill>
              <a:srgbClr val="D9D9D9"/>
            </a:solidFill>
          </a:ln>
        </p:spPr>
        <p:txBody>
          <a:bodyPr wrap="square" lIns="0" tIns="0" rIns="0" bIns="0" rtlCol="0"/>
          <a:lstStyle/>
          <a:p>
            <a:endParaRPr/>
          </a:p>
        </p:txBody>
      </p:sp>
      <p:sp>
        <p:nvSpPr>
          <p:cNvPr id="10" name="object 10"/>
          <p:cNvSpPr/>
          <p:nvPr/>
        </p:nvSpPr>
        <p:spPr>
          <a:xfrm>
            <a:off x="1738122" y="2162936"/>
            <a:ext cx="9447276" cy="3968457"/>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813809" y="4958334"/>
            <a:ext cx="7335520" cy="925194"/>
          </a:xfrm>
          <a:custGeom>
            <a:avLst/>
            <a:gdLst/>
            <a:ahLst/>
            <a:cxnLst/>
            <a:rect l="l" t="t" r="r" b="b"/>
            <a:pathLst>
              <a:path w="7335520" h="925195">
                <a:moveTo>
                  <a:pt x="0" y="925068"/>
                </a:moveTo>
                <a:lnTo>
                  <a:pt x="406907" y="617220"/>
                </a:lnTo>
                <a:lnTo>
                  <a:pt x="815339" y="617220"/>
                </a:lnTo>
                <a:lnTo>
                  <a:pt x="1222248" y="617220"/>
                </a:lnTo>
                <a:lnTo>
                  <a:pt x="1629155" y="617220"/>
                </a:lnTo>
                <a:lnTo>
                  <a:pt x="2037588" y="617220"/>
                </a:lnTo>
                <a:lnTo>
                  <a:pt x="2444495" y="617220"/>
                </a:lnTo>
                <a:lnTo>
                  <a:pt x="2852928" y="309372"/>
                </a:lnTo>
                <a:lnTo>
                  <a:pt x="3259836" y="309372"/>
                </a:lnTo>
                <a:lnTo>
                  <a:pt x="3666743" y="309372"/>
                </a:lnTo>
                <a:lnTo>
                  <a:pt x="4075175" y="309372"/>
                </a:lnTo>
                <a:lnTo>
                  <a:pt x="4482084" y="309372"/>
                </a:lnTo>
                <a:lnTo>
                  <a:pt x="4890516" y="307848"/>
                </a:lnTo>
                <a:lnTo>
                  <a:pt x="5297423" y="0"/>
                </a:lnTo>
                <a:lnTo>
                  <a:pt x="5704332" y="0"/>
                </a:lnTo>
                <a:lnTo>
                  <a:pt x="6112764" y="0"/>
                </a:lnTo>
                <a:lnTo>
                  <a:pt x="6519671" y="0"/>
                </a:lnTo>
                <a:lnTo>
                  <a:pt x="6928104" y="0"/>
                </a:lnTo>
                <a:lnTo>
                  <a:pt x="7335011" y="0"/>
                </a:lnTo>
              </a:path>
            </a:pathLst>
          </a:custGeom>
          <a:ln w="28956">
            <a:solidFill>
              <a:srgbClr val="A4A4A4"/>
            </a:solidFill>
          </a:ln>
        </p:spPr>
        <p:txBody>
          <a:bodyPr wrap="square" lIns="0" tIns="0" rIns="0" bIns="0" rtlCol="0"/>
          <a:lstStyle/>
          <a:p>
            <a:endParaRPr/>
          </a:p>
        </p:txBody>
      </p:sp>
      <p:sp>
        <p:nvSpPr>
          <p:cNvPr id="12" name="object 12"/>
          <p:cNvSpPr/>
          <p:nvPr/>
        </p:nvSpPr>
        <p:spPr>
          <a:xfrm>
            <a:off x="3775709" y="5847931"/>
            <a:ext cx="73151" cy="7315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4184141" y="5538596"/>
            <a:ext cx="73152" cy="7311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4591050" y="5538596"/>
            <a:ext cx="73151" cy="73113"/>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4999482" y="5538596"/>
            <a:ext cx="73152" cy="73113"/>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5406390" y="5538596"/>
            <a:ext cx="73152" cy="73113"/>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5813297" y="5538596"/>
            <a:ext cx="73151" cy="73113"/>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6221729" y="5538596"/>
            <a:ext cx="73152" cy="73113"/>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6628638" y="5230748"/>
            <a:ext cx="73152" cy="73151"/>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7037069" y="5230748"/>
            <a:ext cx="73151" cy="73151"/>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7443978" y="5230748"/>
            <a:ext cx="73151" cy="73151"/>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7850885" y="5230748"/>
            <a:ext cx="73152" cy="73151"/>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8259318" y="5230748"/>
            <a:ext cx="73151" cy="73151"/>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8666226" y="5230748"/>
            <a:ext cx="73151" cy="73151"/>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9074657" y="4921377"/>
            <a:ext cx="73152" cy="73152"/>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9481566" y="4921377"/>
            <a:ext cx="73151" cy="73152"/>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9888473" y="4921377"/>
            <a:ext cx="73151" cy="73152"/>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10296906" y="4921377"/>
            <a:ext cx="73151" cy="73152"/>
          </a:xfrm>
          <a:prstGeom prst="rect">
            <a:avLst/>
          </a:prstGeom>
          <a:blipFill>
            <a:blip r:embed="rId7" cstate="print"/>
            <a:stretch>
              <a:fillRect/>
            </a:stretch>
          </a:blipFill>
        </p:spPr>
        <p:txBody>
          <a:bodyPr wrap="square" lIns="0" tIns="0" rIns="0" bIns="0" rtlCol="0"/>
          <a:lstStyle/>
          <a:p>
            <a:endParaRPr/>
          </a:p>
        </p:txBody>
      </p:sp>
      <p:sp>
        <p:nvSpPr>
          <p:cNvPr id="29" name="object 29"/>
          <p:cNvSpPr/>
          <p:nvPr/>
        </p:nvSpPr>
        <p:spPr>
          <a:xfrm>
            <a:off x="10703814" y="4921377"/>
            <a:ext cx="73152" cy="73152"/>
          </a:xfrm>
          <a:prstGeom prst="rect">
            <a:avLst/>
          </a:prstGeom>
          <a:blipFill>
            <a:blip r:embed="rId7" cstate="print"/>
            <a:stretch>
              <a:fillRect/>
            </a:stretch>
          </a:blipFill>
        </p:spPr>
        <p:txBody>
          <a:bodyPr wrap="square" lIns="0" tIns="0" rIns="0" bIns="0" rtlCol="0"/>
          <a:lstStyle/>
          <a:p>
            <a:endParaRPr/>
          </a:p>
        </p:txBody>
      </p:sp>
      <p:sp>
        <p:nvSpPr>
          <p:cNvPr id="30" name="object 30"/>
          <p:cNvSpPr/>
          <p:nvPr/>
        </p:nvSpPr>
        <p:spPr>
          <a:xfrm>
            <a:off x="11112245" y="4921377"/>
            <a:ext cx="73151" cy="73152"/>
          </a:xfrm>
          <a:prstGeom prst="rect">
            <a:avLst/>
          </a:prstGeom>
          <a:blipFill>
            <a:blip r:embed="rId8" cstate="print"/>
            <a:stretch>
              <a:fillRect/>
            </a:stretch>
          </a:blipFill>
        </p:spPr>
        <p:txBody>
          <a:bodyPr wrap="square" lIns="0" tIns="0" rIns="0" bIns="0" rtlCol="0"/>
          <a:lstStyle/>
          <a:p>
            <a:endParaRPr/>
          </a:p>
        </p:txBody>
      </p:sp>
      <p:sp>
        <p:nvSpPr>
          <p:cNvPr id="31" name="object 31"/>
          <p:cNvSpPr txBox="1"/>
          <p:nvPr/>
        </p:nvSpPr>
        <p:spPr>
          <a:xfrm>
            <a:off x="871524" y="5380482"/>
            <a:ext cx="57340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entury Gothic"/>
                <a:cs typeface="Century Gothic"/>
              </a:rPr>
              <a:t>500</a:t>
            </a:r>
            <a:r>
              <a:rPr sz="1200" spc="-80" dirty="0">
                <a:solidFill>
                  <a:srgbClr val="585858"/>
                </a:solidFill>
                <a:latin typeface="Century Gothic"/>
                <a:cs typeface="Century Gothic"/>
              </a:rPr>
              <a:t> </a:t>
            </a:r>
            <a:r>
              <a:rPr sz="1200" spc="-5" dirty="0">
                <a:solidFill>
                  <a:srgbClr val="585858"/>
                </a:solidFill>
                <a:latin typeface="Century Gothic"/>
                <a:cs typeface="Century Gothic"/>
              </a:rPr>
              <a:t>000</a:t>
            </a:r>
            <a:endParaRPr sz="1200">
              <a:latin typeface="Century Gothic"/>
              <a:cs typeface="Century Gothic"/>
            </a:endParaRPr>
          </a:p>
        </p:txBody>
      </p:sp>
      <p:sp>
        <p:nvSpPr>
          <p:cNvPr id="32" name="object 32"/>
          <p:cNvSpPr txBox="1"/>
          <p:nvPr/>
        </p:nvSpPr>
        <p:spPr>
          <a:xfrm>
            <a:off x="744727" y="4682744"/>
            <a:ext cx="7010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entury Gothic"/>
                <a:cs typeface="Century Gothic"/>
              </a:rPr>
              <a:t>1 000</a:t>
            </a:r>
            <a:r>
              <a:rPr sz="1200" spc="-100" dirty="0">
                <a:solidFill>
                  <a:srgbClr val="585858"/>
                </a:solidFill>
                <a:latin typeface="Century Gothic"/>
                <a:cs typeface="Century Gothic"/>
              </a:rPr>
              <a:t> </a:t>
            </a:r>
            <a:r>
              <a:rPr sz="1200" dirty="0">
                <a:solidFill>
                  <a:srgbClr val="585858"/>
                </a:solidFill>
                <a:latin typeface="Century Gothic"/>
                <a:cs typeface="Century Gothic"/>
              </a:rPr>
              <a:t>000</a:t>
            </a:r>
            <a:endParaRPr sz="1200">
              <a:latin typeface="Century Gothic"/>
              <a:cs typeface="Century Gothic"/>
            </a:endParaRPr>
          </a:p>
        </p:txBody>
      </p:sp>
      <p:sp>
        <p:nvSpPr>
          <p:cNvPr id="33" name="object 33"/>
          <p:cNvSpPr txBox="1"/>
          <p:nvPr/>
        </p:nvSpPr>
        <p:spPr>
          <a:xfrm>
            <a:off x="744727" y="3985005"/>
            <a:ext cx="7010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entury Gothic"/>
                <a:cs typeface="Century Gothic"/>
              </a:rPr>
              <a:t>1 500</a:t>
            </a:r>
            <a:r>
              <a:rPr sz="1200" spc="-100" dirty="0">
                <a:solidFill>
                  <a:srgbClr val="585858"/>
                </a:solidFill>
                <a:latin typeface="Century Gothic"/>
                <a:cs typeface="Century Gothic"/>
              </a:rPr>
              <a:t> </a:t>
            </a:r>
            <a:r>
              <a:rPr sz="1200" dirty="0">
                <a:solidFill>
                  <a:srgbClr val="585858"/>
                </a:solidFill>
                <a:latin typeface="Century Gothic"/>
                <a:cs typeface="Century Gothic"/>
              </a:rPr>
              <a:t>000</a:t>
            </a:r>
            <a:endParaRPr sz="1200">
              <a:latin typeface="Century Gothic"/>
              <a:cs typeface="Century Gothic"/>
            </a:endParaRPr>
          </a:p>
        </p:txBody>
      </p:sp>
      <p:sp>
        <p:nvSpPr>
          <p:cNvPr id="34" name="object 34"/>
          <p:cNvSpPr txBox="1"/>
          <p:nvPr/>
        </p:nvSpPr>
        <p:spPr>
          <a:xfrm>
            <a:off x="744727" y="3287014"/>
            <a:ext cx="7010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entury Gothic"/>
                <a:cs typeface="Century Gothic"/>
              </a:rPr>
              <a:t>2 000</a:t>
            </a:r>
            <a:r>
              <a:rPr sz="1200" spc="-100" dirty="0">
                <a:solidFill>
                  <a:srgbClr val="585858"/>
                </a:solidFill>
                <a:latin typeface="Century Gothic"/>
                <a:cs typeface="Century Gothic"/>
              </a:rPr>
              <a:t> </a:t>
            </a:r>
            <a:r>
              <a:rPr sz="1200" dirty="0">
                <a:solidFill>
                  <a:srgbClr val="585858"/>
                </a:solidFill>
                <a:latin typeface="Century Gothic"/>
                <a:cs typeface="Century Gothic"/>
              </a:rPr>
              <a:t>000</a:t>
            </a:r>
            <a:endParaRPr sz="1200">
              <a:latin typeface="Century Gothic"/>
              <a:cs typeface="Century Gothic"/>
            </a:endParaRPr>
          </a:p>
        </p:txBody>
      </p:sp>
      <p:sp>
        <p:nvSpPr>
          <p:cNvPr id="35" name="object 35"/>
          <p:cNvSpPr txBox="1"/>
          <p:nvPr/>
        </p:nvSpPr>
        <p:spPr>
          <a:xfrm>
            <a:off x="744727" y="2589403"/>
            <a:ext cx="7010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entury Gothic"/>
                <a:cs typeface="Century Gothic"/>
              </a:rPr>
              <a:t>2 500</a:t>
            </a:r>
            <a:r>
              <a:rPr sz="1200" spc="-100" dirty="0">
                <a:solidFill>
                  <a:srgbClr val="585858"/>
                </a:solidFill>
                <a:latin typeface="Century Gothic"/>
                <a:cs typeface="Century Gothic"/>
              </a:rPr>
              <a:t> </a:t>
            </a:r>
            <a:r>
              <a:rPr sz="1200" dirty="0">
                <a:solidFill>
                  <a:srgbClr val="585858"/>
                </a:solidFill>
                <a:latin typeface="Century Gothic"/>
                <a:cs typeface="Century Gothic"/>
              </a:rPr>
              <a:t>000</a:t>
            </a:r>
            <a:endParaRPr sz="1200">
              <a:latin typeface="Century Gothic"/>
              <a:cs typeface="Century Gothic"/>
            </a:endParaRPr>
          </a:p>
        </p:txBody>
      </p:sp>
      <p:sp>
        <p:nvSpPr>
          <p:cNvPr id="36" name="object 36"/>
          <p:cNvSpPr txBox="1"/>
          <p:nvPr/>
        </p:nvSpPr>
        <p:spPr>
          <a:xfrm>
            <a:off x="744727" y="1891410"/>
            <a:ext cx="7010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entury Gothic"/>
                <a:cs typeface="Century Gothic"/>
              </a:rPr>
              <a:t>3 000</a:t>
            </a:r>
            <a:r>
              <a:rPr sz="1200" spc="-100" dirty="0">
                <a:solidFill>
                  <a:srgbClr val="585858"/>
                </a:solidFill>
                <a:latin typeface="Century Gothic"/>
                <a:cs typeface="Century Gothic"/>
              </a:rPr>
              <a:t> </a:t>
            </a:r>
            <a:r>
              <a:rPr sz="1200" dirty="0">
                <a:solidFill>
                  <a:srgbClr val="585858"/>
                </a:solidFill>
                <a:latin typeface="Century Gothic"/>
                <a:cs typeface="Century Gothic"/>
              </a:rPr>
              <a:t>000</a:t>
            </a:r>
            <a:endParaRPr sz="1200">
              <a:latin typeface="Century Gothic"/>
              <a:cs typeface="Century Gothic"/>
            </a:endParaRPr>
          </a:p>
        </p:txBody>
      </p:sp>
      <p:sp>
        <p:nvSpPr>
          <p:cNvPr id="37" name="object 37"/>
          <p:cNvSpPr txBox="1"/>
          <p:nvPr/>
        </p:nvSpPr>
        <p:spPr>
          <a:xfrm>
            <a:off x="744727" y="1193672"/>
            <a:ext cx="7010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entury Gothic"/>
                <a:cs typeface="Century Gothic"/>
              </a:rPr>
              <a:t>3 500</a:t>
            </a:r>
            <a:r>
              <a:rPr sz="1200" spc="-100" dirty="0">
                <a:solidFill>
                  <a:srgbClr val="585858"/>
                </a:solidFill>
                <a:latin typeface="Century Gothic"/>
                <a:cs typeface="Century Gothic"/>
              </a:rPr>
              <a:t> </a:t>
            </a:r>
            <a:r>
              <a:rPr sz="1200" dirty="0">
                <a:solidFill>
                  <a:srgbClr val="585858"/>
                </a:solidFill>
                <a:latin typeface="Century Gothic"/>
                <a:cs typeface="Century Gothic"/>
              </a:rPr>
              <a:t>000</a:t>
            </a:r>
            <a:endParaRPr sz="1200">
              <a:latin typeface="Century Gothic"/>
              <a:cs typeface="Century Gothic"/>
            </a:endParaRPr>
          </a:p>
        </p:txBody>
      </p:sp>
      <p:sp>
        <p:nvSpPr>
          <p:cNvPr id="38" name="object 38"/>
          <p:cNvSpPr txBox="1"/>
          <p:nvPr/>
        </p:nvSpPr>
        <p:spPr>
          <a:xfrm>
            <a:off x="1335405" y="6065011"/>
            <a:ext cx="9911080" cy="418465"/>
          </a:xfrm>
          <a:prstGeom prst="rect">
            <a:avLst/>
          </a:prstGeom>
        </p:spPr>
        <p:txBody>
          <a:bodyPr vert="horz" wrap="square" lIns="0" tIns="26034" rIns="0" bIns="0" rtlCol="0">
            <a:spAutoFit/>
          </a:bodyPr>
          <a:lstStyle/>
          <a:p>
            <a:pPr marL="12700">
              <a:lnSpc>
                <a:spcPct val="100000"/>
              </a:lnSpc>
              <a:spcBef>
                <a:spcPts val="204"/>
              </a:spcBef>
            </a:pPr>
            <a:r>
              <a:rPr sz="1200" dirty="0">
                <a:solidFill>
                  <a:srgbClr val="585858"/>
                </a:solidFill>
                <a:latin typeface="Century Gothic"/>
                <a:cs typeface="Century Gothic"/>
              </a:rPr>
              <a:t>0</a:t>
            </a:r>
            <a:endParaRPr sz="1200">
              <a:latin typeface="Century Gothic"/>
              <a:cs typeface="Century Gothic"/>
            </a:endParaRPr>
          </a:p>
          <a:p>
            <a:pPr marL="398145">
              <a:lnSpc>
                <a:spcPct val="100000"/>
              </a:lnSpc>
              <a:spcBef>
                <a:spcPts val="105"/>
              </a:spcBef>
              <a:tabLst>
                <a:tab pos="805815" algn="l"/>
                <a:tab pos="1213485" algn="l"/>
                <a:tab pos="1620520" algn="l"/>
                <a:tab pos="1986280" algn="l"/>
                <a:tab pos="2393950" algn="l"/>
                <a:tab pos="2801620" algn="l"/>
                <a:tab pos="3209290" algn="l"/>
                <a:tab pos="3616325" algn="l"/>
                <a:tab pos="4023995" algn="l"/>
                <a:tab pos="4431665" algn="l"/>
                <a:tab pos="4839335" algn="l"/>
                <a:tab pos="5247005" algn="l"/>
                <a:tab pos="5654675" algn="l"/>
                <a:tab pos="6061710" algn="l"/>
                <a:tab pos="6469380" algn="l"/>
                <a:tab pos="6877050" algn="l"/>
                <a:tab pos="7284720" algn="l"/>
                <a:tab pos="7692390" algn="l"/>
                <a:tab pos="8100059" algn="l"/>
                <a:tab pos="8507730" algn="l"/>
                <a:tab pos="8914765" algn="l"/>
                <a:tab pos="9323070" algn="l"/>
                <a:tab pos="9730105" algn="l"/>
              </a:tabLst>
            </a:pPr>
            <a:r>
              <a:rPr sz="1200" dirty="0">
                <a:solidFill>
                  <a:srgbClr val="585858"/>
                </a:solidFill>
                <a:latin typeface="Century Gothic"/>
                <a:cs typeface="Century Gothic"/>
              </a:rPr>
              <a:t>2	4	6	8	</a:t>
            </a:r>
            <a:r>
              <a:rPr sz="1200" spc="-5" dirty="0">
                <a:solidFill>
                  <a:srgbClr val="585858"/>
                </a:solidFill>
                <a:latin typeface="Century Gothic"/>
                <a:cs typeface="Century Gothic"/>
              </a:rPr>
              <a:t>1</a:t>
            </a:r>
            <a:r>
              <a:rPr sz="1200" dirty="0">
                <a:solidFill>
                  <a:srgbClr val="585858"/>
                </a:solidFill>
                <a:latin typeface="Century Gothic"/>
                <a:cs typeface="Century Gothic"/>
              </a:rPr>
              <a:t>0	</a:t>
            </a:r>
            <a:r>
              <a:rPr sz="1200" spc="-5" dirty="0">
                <a:solidFill>
                  <a:srgbClr val="585858"/>
                </a:solidFill>
                <a:latin typeface="Century Gothic"/>
                <a:cs typeface="Century Gothic"/>
              </a:rPr>
              <a:t>1</a:t>
            </a:r>
            <a:r>
              <a:rPr sz="1200" dirty="0">
                <a:solidFill>
                  <a:srgbClr val="585858"/>
                </a:solidFill>
                <a:latin typeface="Century Gothic"/>
                <a:cs typeface="Century Gothic"/>
              </a:rPr>
              <a:t>2	</a:t>
            </a:r>
            <a:r>
              <a:rPr sz="1200" spc="-5" dirty="0">
                <a:solidFill>
                  <a:srgbClr val="585858"/>
                </a:solidFill>
                <a:latin typeface="Century Gothic"/>
                <a:cs typeface="Century Gothic"/>
              </a:rPr>
              <a:t>1</a:t>
            </a:r>
            <a:r>
              <a:rPr sz="1200" dirty="0">
                <a:solidFill>
                  <a:srgbClr val="585858"/>
                </a:solidFill>
                <a:latin typeface="Century Gothic"/>
                <a:cs typeface="Century Gothic"/>
              </a:rPr>
              <a:t>4	</a:t>
            </a:r>
            <a:r>
              <a:rPr sz="1200" spc="-5" dirty="0">
                <a:solidFill>
                  <a:srgbClr val="585858"/>
                </a:solidFill>
                <a:latin typeface="Century Gothic"/>
                <a:cs typeface="Century Gothic"/>
              </a:rPr>
              <a:t>1</a:t>
            </a:r>
            <a:r>
              <a:rPr sz="1200" dirty="0">
                <a:solidFill>
                  <a:srgbClr val="585858"/>
                </a:solidFill>
                <a:latin typeface="Century Gothic"/>
                <a:cs typeface="Century Gothic"/>
              </a:rPr>
              <a:t>6	</a:t>
            </a:r>
            <a:r>
              <a:rPr sz="1200" spc="-5" dirty="0">
                <a:solidFill>
                  <a:srgbClr val="585858"/>
                </a:solidFill>
                <a:latin typeface="Century Gothic"/>
                <a:cs typeface="Century Gothic"/>
              </a:rPr>
              <a:t>1</a:t>
            </a:r>
            <a:r>
              <a:rPr sz="1200" dirty="0">
                <a:solidFill>
                  <a:srgbClr val="585858"/>
                </a:solidFill>
                <a:latin typeface="Century Gothic"/>
                <a:cs typeface="Century Gothic"/>
              </a:rPr>
              <a:t>8	</a:t>
            </a:r>
            <a:r>
              <a:rPr sz="1200" spc="-5" dirty="0">
                <a:solidFill>
                  <a:srgbClr val="585858"/>
                </a:solidFill>
                <a:latin typeface="Century Gothic"/>
                <a:cs typeface="Century Gothic"/>
              </a:rPr>
              <a:t>2</a:t>
            </a:r>
            <a:r>
              <a:rPr sz="1200" dirty="0">
                <a:solidFill>
                  <a:srgbClr val="585858"/>
                </a:solidFill>
                <a:latin typeface="Century Gothic"/>
                <a:cs typeface="Century Gothic"/>
              </a:rPr>
              <a:t>0	</a:t>
            </a:r>
            <a:r>
              <a:rPr sz="1200" spc="-5" dirty="0">
                <a:solidFill>
                  <a:srgbClr val="585858"/>
                </a:solidFill>
                <a:latin typeface="Century Gothic"/>
                <a:cs typeface="Century Gothic"/>
              </a:rPr>
              <a:t>2</a:t>
            </a:r>
            <a:r>
              <a:rPr sz="1200" dirty="0">
                <a:solidFill>
                  <a:srgbClr val="585858"/>
                </a:solidFill>
                <a:latin typeface="Century Gothic"/>
                <a:cs typeface="Century Gothic"/>
              </a:rPr>
              <a:t>2	</a:t>
            </a:r>
            <a:r>
              <a:rPr sz="1200" spc="-5" dirty="0">
                <a:solidFill>
                  <a:srgbClr val="585858"/>
                </a:solidFill>
                <a:latin typeface="Century Gothic"/>
                <a:cs typeface="Century Gothic"/>
              </a:rPr>
              <a:t>2</a:t>
            </a:r>
            <a:r>
              <a:rPr sz="1200" dirty="0">
                <a:solidFill>
                  <a:srgbClr val="585858"/>
                </a:solidFill>
                <a:latin typeface="Century Gothic"/>
                <a:cs typeface="Century Gothic"/>
              </a:rPr>
              <a:t>4	</a:t>
            </a:r>
            <a:r>
              <a:rPr sz="1200" spc="-5" dirty="0">
                <a:solidFill>
                  <a:srgbClr val="585858"/>
                </a:solidFill>
                <a:latin typeface="Century Gothic"/>
                <a:cs typeface="Century Gothic"/>
              </a:rPr>
              <a:t>2</a:t>
            </a:r>
            <a:r>
              <a:rPr sz="1200" dirty="0">
                <a:solidFill>
                  <a:srgbClr val="585858"/>
                </a:solidFill>
                <a:latin typeface="Century Gothic"/>
                <a:cs typeface="Century Gothic"/>
              </a:rPr>
              <a:t>6	</a:t>
            </a:r>
            <a:r>
              <a:rPr sz="1200" spc="-5" dirty="0">
                <a:solidFill>
                  <a:srgbClr val="585858"/>
                </a:solidFill>
                <a:latin typeface="Century Gothic"/>
                <a:cs typeface="Century Gothic"/>
              </a:rPr>
              <a:t>2</a:t>
            </a:r>
            <a:r>
              <a:rPr sz="1200" dirty="0">
                <a:solidFill>
                  <a:srgbClr val="585858"/>
                </a:solidFill>
                <a:latin typeface="Century Gothic"/>
                <a:cs typeface="Century Gothic"/>
              </a:rPr>
              <a:t>8	</a:t>
            </a:r>
            <a:r>
              <a:rPr sz="1200" spc="-5" dirty="0">
                <a:solidFill>
                  <a:srgbClr val="585858"/>
                </a:solidFill>
                <a:latin typeface="Century Gothic"/>
                <a:cs typeface="Century Gothic"/>
              </a:rPr>
              <a:t>3</a:t>
            </a:r>
            <a:r>
              <a:rPr sz="1200" dirty="0">
                <a:solidFill>
                  <a:srgbClr val="585858"/>
                </a:solidFill>
                <a:latin typeface="Century Gothic"/>
                <a:cs typeface="Century Gothic"/>
              </a:rPr>
              <a:t>0	</a:t>
            </a:r>
            <a:r>
              <a:rPr sz="1200" spc="-5" dirty="0">
                <a:solidFill>
                  <a:srgbClr val="585858"/>
                </a:solidFill>
                <a:latin typeface="Century Gothic"/>
                <a:cs typeface="Century Gothic"/>
              </a:rPr>
              <a:t>3</a:t>
            </a:r>
            <a:r>
              <a:rPr sz="1200" dirty="0">
                <a:solidFill>
                  <a:srgbClr val="585858"/>
                </a:solidFill>
                <a:latin typeface="Century Gothic"/>
                <a:cs typeface="Century Gothic"/>
              </a:rPr>
              <a:t>2	</a:t>
            </a:r>
            <a:r>
              <a:rPr sz="1200" spc="-5" dirty="0">
                <a:solidFill>
                  <a:srgbClr val="585858"/>
                </a:solidFill>
                <a:latin typeface="Century Gothic"/>
                <a:cs typeface="Century Gothic"/>
              </a:rPr>
              <a:t>3</a:t>
            </a:r>
            <a:r>
              <a:rPr sz="1200" dirty="0">
                <a:solidFill>
                  <a:srgbClr val="585858"/>
                </a:solidFill>
                <a:latin typeface="Century Gothic"/>
                <a:cs typeface="Century Gothic"/>
              </a:rPr>
              <a:t>4	</a:t>
            </a:r>
            <a:r>
              <a:rPr sz="1200" spc="-5" dirty="0">
                <a:solidFill>
                  <a:srgbClr val="585858"/>
                </a:solidFill>
                <a:latin typeface="Century Gothic"/>
                <a:cs typeface="Century Gothic"/>
              </a:rPr>
              <a:t>3</a:t>
            </a:r>
            <a:r>
              <a:rPr sz="1200" dirty="0">
                <a:solidFill>
                  <a:srgbClr val="585858"/>
                </a:solidFill>
                <a:latin typeface="Century Gothic"/>
                <a:cs typeface="Century Gothic"/>
              </a:rPr>
              <a:t>6	</a:t>
            </a:r>
            <a:r>
              <a:rPr sz="1200" spc="-5" dirty="0">
                <a:solidFill>
                  <a:srgbClr val="585858"/>
                </a:solidFill>
                <a:latin typeface="Century Gothic"/>
                <a:cs typeface="Century Gothic"/>
              </a:rPr>
              <a:t>3</a:t>
            </a:r>
            <a:r>
              <a:rPr sz="1200" dirty="0">
                <a:solidFill>
                  <a:srgbClr val="585858"/>
                </a:solidFill>
                <a:latin typeface="Century Gothic"/>
                <a:cs typeface="Century Gothic"/>
              </a:rPr>
              <a:t>8	</a:t>
            </a:r>
            <a:r>
              <a:rPr sz="1200" spc="-5" dirty="0">
                <a:solidFill>
                  <a:srgbClr val="585858"/>
                </a:solidFill>
                <a:latin typeface="Century Gothic"/>
                <a:cs typeface="Century Gothic"/>
              </a:rPr>
              <a:t>4</a:t>
            </a:r>
            <a:r>
              <a:rPr sz="1200" dirty="0">
                <a:solidFill>
                  <a:srgbClr val="585858"/>
                </a:solidFill>
                <a:latin typeface="Century Gothic"/>
                <a:cs typeface="Century Gothic"/>
              </a:rPr>
              <a:t>0	</a:t>
            </a:r>
            <a:r>
              <a:rPr sz="1200" spc="-5" dirty="0">
                <a:solidFill>
                  <a:srgbClr val="585858"/>
                </a:solidFill>
                <a:latin typeface="Century Gothic"/>
                <a:cs typeface="Century Gothic"/>
              </a:rPr>
              <a:t>4</a:t>
            </a:r>
            <a:r>
              <a:rPr sz="1200" dirty="0">
                <a:solidFill>
                  <a:srgbClr val="585858"/>
                </a:solidFill>
                <a:latin typeface="Century Gothic"/>
                <a:cs typeface="Century Gothic"/>
              </a:rPr>
              <a:t>2	</a:t>
            </a:r>
            <a:r>
              <a:rPr sz="1200" spc="-5" dirty="0">
                <a:solidFill>
                  <a:srgbClr val="585858"/>
                </a:solidFill>
                <a:latin typeface="Century Gothic"/>
                <a:cs typeface="Century Gothic"/>
              </a:rPr>
              <a:t>4</a:t>
            </a:r>
            <a:r>
              <a:rPr sz="1200" dirty="0">
                <a:solidFill>
                  <a:srgbClr val="585858"/>
                </a:solidFill>
                <a:latin typeface="Century Gothic"/>
                <a:cs typeface="Century Gothic"/>
              </a:rPr>
              <a:t>4	</a:t>
            </a:r>
            <a:r>
              <a:rPr sz="1200" spc="-5" dirty="0">
                <a:solidFill>
                  <a:srgbClr val="585858"/>
                </a:solidFill>
                <a:latin typeface="Century Gothic"/>
                <a:cs typeface="Century Gothic"/>
              </a:rPr>
              <a:t>4</a:t>
            </a:r>
            <a:r>
              <a:rPr sz="1200" dirty="0">
                <a:solidFill>
                  <a:srgbClr val="585858"/>
                </a:solidFill>
                <a:latin typeface="Century Gothic"/>
                <a:cs typeface="Century Gothic"/>
              </a:rPr>
              <a:t>6	</a:t>
            </a:r>
            <a:r>
              <a:rPr sz="1200" spc="-5" dirty="0">
                <a:solidFill>
                  <a:srgbClr val="585858"/>
                </a:solidFill>
                <a:latin typeface="Century Gothic"/>
                <a:cs typeface="Century Gothic"/>
              </a:rPr>
              <a:t>48</a:t>
            </a:r>
            <a:endParaRPr sz="1200">
              <a:latin typeface="Century Gothic"/>
              <a:cs typeface="Century Gothic"/>
            </a:endParaRPr>
          </a:p>
        </p:txBody>
      </p:sp>
      <p:sp>
        <p:nvSpPr>
          <p:cNvPr id="39" name="object 39"/>
          <p:cNvSpPr/>
          <p:nvPr/>
        </p:nvSpPr>
        <p:spPr>
          <a:xfrm>
            <a:off x="3120389" y="1527047"/>
            <a:ext cx="243839" cy="73151"/>
          </a:xfrm>
          <a:prstGeom prst="rect">
            <a:avLst/>
          </a:prstGeom>
          <a:blipFill>
            <a:blip r:embed="rId9" cstate="print"/>
            <a:stretch>
              <a:fillRect/>
            </a:stretch>
          </a:blipFill>
        </p:spPr>
        <p:txBody>
          <a:bodyPr wrap="square" lIns="0" tIns="0" rIns="0" bIns="0" rtlCol="0"/>
          <a:lstStyle/>
          <a:p>
            <a:endParaRPr/>
          </a:p>
        </p:txBody>
      </p:sp>
      <p:sp>
        <p:nvSpPr>
          <p:cNvPr id="40" name="object 40"/>
          <p:cNvSpPr txBox="1"/>
          <p:nvPr/>
        </p:nvSpPr>
        <p:spPr>
          <a:xfrm>
            <a:off x="3377183" y="1423161"/>
            <a:ext cx="2090165" cy="258404"/>
          </a:xfrm>
          <a:prstGeom prst="rect">
            <a:avLst/>
          </a:prstGeom>
        </p:spPr>
        <p:txBody>
          <a:bodyPr vert="horz" wrap="square" lIns="0" tIns="12065" rIns="0" bIns="0" rtlCol="0">
            <a:spAutoFit/>
          </a:bodyPr>
          <a:lstStyle/>
          <a:p>
            <a:pPr marL="12700">
              <a:lnSpc>
                <a:spcPct val="100000"/>
              </a:lnSpc>
              <a:spcBef>
                <a:spcPts val="95"/>
              </a:spcBef>
            </a:pPr>
            <a:r>
              <a:rPr lang="en-US" sz="1600" spc="-5" dirty="0">
                <a:solidFill>
                  <a:srgbClr val="585858"/>
                </a:solidFill>
                <a:latin typeface="Century Gothic"/>
                <a:cs typeface="Century Gothic"/>
              </a:rPr>
              <a:t>Standard</a:t>
            </a:r>
            <a:r>
              <a:rPr sz="1600" spc="-45" dirty="0">
                <a:solidFill>
                  <a:srgbClr val="585858"/>
                </a:solidFill>
                <a:latin typeface="Century Gothic"/>
                <a:cs typeface="Century Gothic"/>
              </a:rPr>
              <a:t> </a:t>
            </a:r>
            <a:r>
              <a:rPr lang="en-US" sz="1600" spc="-5" dirty="0">
                <a:solidFill>
                  <a:srgbClr val="585858"/>
                </a:solidFill>
                <a:latin typeface="Century Gothic"/>
                <a:cs typeface="Century Gothic"/>
              </a:rPr>
              <a:t>scheme</a:t>
            </a:r>
            <a:endParaRPr sz="1600" dirty="0">
              <a:latin typeface="Century Gothic"/>
              <a:cs typeface="Century Gothic"/>
            </a:endParaRPr>
          </a:p>
        </p:txBody>
      </p:sp>
      <p:sp>
        <p:nvSpPr>
          <p:cNvPr id="41" name="object 41"/>
          <p:cNvSpPr/>
          <p:nvPr/>
        </p:nvSpPr>
        <p:spPr>
          <a:xfrm>
            <a:off x="5775197" y="1527047"/>
            <a:ext cx="243839" cy="73151"/>
          </a:xfrm>
          <a:prstGeom prst="rect">
            <a:avLst/>
          </a:prstGeom>
          <a:blipFill>
            <a:blip r:embed="rId10" cstate="print"/>
            <a:stretch>
              <a:fillRect/>
            </a:stretch>
          </a:blipFill>
        </p:spPr>
        <p:txBody>
          <a:bodyPr wrap="square" lIns="0" tIns="0" rIns="0" bIns="0" rtlCol="0"/>
          <a:lstStyle/>
          <a:p>
            <a:endParaRPr/>
          </a:p>
        </p:txBody>
      </p:sp>
      <p:sp>
        <p:nvSpPr>
          <p:cNvPr id="42" name="object 42"/>
          <p:cNvSpPr txBox="1"/>
          <p:nvPr/>
        </p:nvSpPr>
        <p:spPr>
          <a:xfrm>
            <a:off x="6033261" y="1423161"/>
            <a:ext cx="654685" cy="258404"/>
          </a:xfrm>
          <a:prstGeom prst="rect">
            <a:avLst/>
          </a:prstGeom>
        </p:spPr>
        <p:txBody>
          <a:bodyPr vert="horz" wrap="square" lIns="0" tIns="12065" rIns="0" bIns="0" rtlCol="0">
            <a:spAutoFit/>
          </a:bodyPr>
          <a:lstStyle/>
          <a:p>
            <a:pPr marL="12700">
              <a:lnSpc>
                <a:spcPct val="100000"/>
              </a:lnSpc>
              <a:spcBef>
                <a:spcPts val="95"/>
              </a:spcBef>
            </a:pPr>
            <a:r>
              <a:rPr lang="en-US" sz="1600" spc="10" dirty="0">
                <a:solidFill>
                  <a:srgbClr val="585858"/>
                </a:solidFill>
                <a:latin typeface="Century Gothic"/>
                <a:cs typeface="Century Gothic"/>
              </a:rPr>
              <a:t>ASTER</a:t>
            </a:r>
            <a:endParaRPr sz="1600" dirty="0">
              <a:latin typeface="Century Gothic"/>
              <a:cs typeface="Century Gothic"/>
            </a:endParaRPr>
          </a:p>
        </p:txBody>
      </p:sp>
      <p:sp>
        <p:nvSpPr>
          <p:cNvPr id="43" name="object 43"/>
          <p:cNvSpPr/>
          <p:nvPr/>
        </p:nvSpPr>
        <p:spPr>
          <a:xfrm>
            <a:off x="6995921" y="1527047"/>
            <a:ext cx="243839" cy="73151"/>
          </a:xfrm>
          <a:prstGeom prst="rect">
            <a:avLst/>
          </a:prstGeom>
          <a:blipFill>
            <a:blip r:embed="rId11" cstate="print"/>
            <a:stretch>
              <a:fillRect/>
            </a:stretch>
          </a:blipFill>
        </p:spPr>
        <p:txBody>
          <a:bodyPr wrap="square" lIns="0" tIns="0" rIns="0" bIns="0" rtlCol="0"/>
          <a:lstStyle/>
          <a:p>
            <a:endParaRPr/>
          </a:p>
        </p:txBody>
      </p:sp>
      <p:sp>
        <p:nvSpPr>
          <p:cNvPr id="44" name="object 44"/>
          <p:cNvSpPr txBox="1"/>
          <p:nvPr/>
        </p:nvSpPr>
        <p:spPr>
          <a:xfrm>
            <a:off x="7253478" y="1423161"/>
            <a:ext cx="2576322" cy="504625"/>
          </a:xfrm>
          <a:prstGeom prst="rect">
            <a:avLst/>
          </a:prstGeom>
        </p:spPr>
        <p:txBody>
          <a:bodyPr vert="horz" wrap="square" lIns="0" tIns="12065" rIns="0" bIns="0" rtlCol="0">
            <a:spAutoFit/>
          </a:bodyPr>
          <a:lstStyle/>
          <a:p>
            <a:pPr marL="12700">
              <a:lnSpc>
                <a:spcPct val="100000"/>
              </a:lnSpc>
              <a:spcBef>
                <a:spcPts val="95"/>
              </a:spcBef>
            </a:pPr>
            <a:r>
              <a:rPr lang="en-US" sz="1600" spc="-10" dirty="0">
                <a:solidFill>
                  <a:srgbClr val="585858"/>
                </a:solidFill>
                <a:latin typeface="Century Gothic"/>
                <a:cs typeface="Century Gothic"/>
              </a:rPr>
              <a:t>ASTER on the 12 workstations</a:t>
            </a:r>
            <a:endParaRPr sz="1600" dirty="0">
              <a:latin typeface="Century Gothic"/>
              <a:cs typeface="Century Gothic"/>
            </a:endParaRPr>
          </a:p>
        </p:txBody>
      </p:sp>
      <p:sp>
        <p:nvSpPr>
          <p:cNvPr id="45" name="object 45"/>
          <p:cNvSpPr/>
          <p:nvPr/>
        </p:nvSpPr>
        <p:spPr>
          <a:xfrm>
            <a:off x="11160252" y="2203704"/>
            <a:ext cx="76200" cy="1607820"/>
          </a:xfrm>
          <a:custGeom>
            <a:avLst/>
            <a:gdLst/>
            <a:ahLst/>
            <a:cxnLst/>
            <a:rect l="l" t="t" r="r" b="b"/>
            <a:pathLst>
              <a:path w="76200" h="1607820">
                <a:moveTo>
                  <a:pt x="31750" y="1531620"/>
                </a:moveTo>
                <a:lnTo>
                  <a:pt x="0" y="1531620"/>
                </a:lnTo>
                <a:lnTo>
                  <a:pt x="38100" y="1607820"/>
                </a:lnTo>
                <a:lnTo>
                  <a:pt x="69850" y="1544320"/>
                </a:lnTo>
                <a:lnTo>
                  <a:pt x="31750" y="1544320"/>
                </a:lnTo>
                <a:lnTo>
                  <a:pt x="31750" y="1531620"/>
                </a:lnTo>
                <a:close/>
              </a:path>
              <a:path w="76200" h="1607820">
                <a:moveTo>
                  <a:pt x="44450" y="63500"/>
                </a:moveTo>
                <a:lnTo>
                  <a:pt x="31750" y="63500"/>
                </a:lnTo>
                <a:lnTo>
                  <a:pt x="31750" y="1544320"/>
                </a:lnTo>
                <a:lnTo>
                  <a:pt x="44450" y="1544320"/>
                </a:lnTo>
                <a:lnTo>
                  <a:pt x="44450" y="63500"/>
                </a:lnTo>
                <a:close/>
              </a:path>
              <a:path w="76200" h="1607820">
                <a:moveTo>
                  <a:pt x="76200" y="1531620"/>
                </a:moveTo>
                <a:lnTo>
                  <a:pt x="44450" y="1531620"/>
                </a:lnTo>
                <a:lnTo>
                  <a:pt x="44450" y="1544320"/>
                </a:lnTo>
                <a:lnTo>
                  <a:pt x="69850" y="1544320"/>
                </a:lnTo>
                <a:lnTo>
                  <a:pt x="76200" y="1531620"/>
                </a:lnTo>
                <a:close/>
              </a:path>
              <a:path w="76200" h="1607820">
                <a:moveTo>
                  <a:pt x="38100" y="0"/>
                </a:moveTo>
                <a:lnTo>
                  <a:pt x="0" y="76200"/>
                </a:lnTo>
                <a:lnTo>
                  <a:pt x="31750" y="76200"/>
                </a:lnTo>
                <a:lnTo>
                  <a:pt x="31750" y="63500"/>
                </a:lnTo>
                <a:lnTo>
                  <a:pt x="69850" y="63500"/>
                </a:lnTo>
                <a:lnTo>
                  <a:pt x="38100" y="0"/>
                </a:lnTo>
                <a:close/>
              </a:path>
              <a:path w="76200" h="160782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6" name="object 46"/>
          <p:cNvSpPr/>
          <p:nvPr/>
        </p:nvSpPr>
        <p:spPr>
          <a:xfrm>
            <a:off x="7514843" y="3709415"/>
            <a:ext cx="76200" cy="954405"/>
          </a:xfrm>
          <a:custGeom>
            <a:avLst/>
            <a:gdLst/>
            <a:ahLst/>
            <a:cxnLst/>
            <a:rect l="l" t="t" r="r" b="b"/>
            <a:pathLst>
              <a:path w="76200" h="954404">
                <a:moveTo>
                  <a:pt x="31750" y="877823"/>
                </a:moveTo>
                <a:lnTo>
                  <a:pt x="0" y="877823"/>
                </a:lnTo>
                <a:lnTo>
                  <a:pt x="38100" y="954023"/>
                </a:lnTo>
                <a:lnTo>
                  <a:pt x="69850" y="890523"/>
                </a:lnTo>
                <a:lnTo>
                  <a:pt x="31750" y="890523"/>
                </a:lnTo>
                <a:lnTo>
                  <a:pt x="31750" y="877823"/>
                </a:lnTo>
                <a:close/>
              </a:path>
              <a:path w="76200" h="954404">
                <a:moveTo>
                  <a:pt x="44450" y="63499"/>
                </a:moveTo>
                <a:lnTo>
                  <a:pt x="31750" y="63499"/>
                </a:lnTo>
                <a:lnTo>
                  <a:pt x="31750" y="890523"/>
                </a:lnTo>
                <a:lnTo>
                  <a:pt x="44450" y="890523"/>
                </a:lnTo>
                <a:lnTo>
                  <a:pt x="44450" y="63499"/>
                </a:lnTo>
                <a:close/>
              </a:path>
              <a:path w="76200" h="954404">
                <a:moveTo>
                  <a:pt x="76200" y="877823"/>
                </a:moveTo>
                <a:lnTo>
                  <a:pt x="44450" y="877823"/>
                </a:lnTo>
                <a:lnTo>
                  <a:pt x="44450" y="890523"/>
                </a:lnTo>
                <a:lnTo>
                  <a:pt x="69850" y="890523"/>
                </a:lnTo>
                <a:lnTo>
                  <a:pt x="76200" y="877823"/>
                </a:lnTo>
                <a:close/>
              </a:path>
              <a:path w="76200" h="954404">
                <a:moveTo>
                  <a:pt x="38100" y="0"/>
                </a:moveTo>
                <a:lnTo>
                  <a:pt x="0" y="76199"/>
                </a:lnTo>
                <a:lnTo>
                  <a:pt x="31750" y="76199"/>
                </a:lnTo>
                <a:lnTo>
                  <a:pt x="31750" y="63499"/>
                </a:lnTo>
                <a:lnTo>
                  <a:pt x="69850" y="63499"/>
                </a:lnTo>
                <a:lnTo>
                  <a:pt x="38100" y="0"/>
                </a:lnTo>
                <a:close/>
              </a:path>
              <a:path w="76200" h="954404">
                <a:moveTo>
                  <a:pt x="69850" y="63499"/>
                </a:moveTo>
                <a:lnTo>
                  <a:pt x="44450" y="63499"/>
                </a:lnTo>
                <a:lnTo>
                  <a:pt x="44450" y="76199"/>
                </a:lnTo>
                <a:lnTo>
                  <a:pt x="76200" y="76199"/>
                </a:lnTo>
                <a:lnTo>
                  <a:pt x="69850" y="63499"/>
                </a:lnTo>
                <a:close/>
              </a:path>
            </a:pathLst>
          </a:custGeom>
          <a:solidFill>
            <a:srgbClr val="000000"/>
          </a:solidFill>
        </p:spPr>
        <p:txBody>
          <a:bodyPr wrap="square" lIns="0" tIns="0" rIns="0" bIns="0" rtlCol="0"/>
          <a:lstStyle/>
          <a:p>
            <a:endParaRPr/>
          </a:p>
        </p:txBody>
      </p:sp>
      <p:sp>
        <p:nvSpPr>
          <p:cNvPr id="47" name="object 47"/>
          <p:cNvSpPr/>
          <p:nvPr/>
        </p:nvSpPr>
        <p:spPr>
          <a:xfrm>
            <a:off x="3377184" y="5369052"/>
            <a:ext cx="76200" cy="328930"/>
          </a:xfrm>
          <a:custGeom>
            <a:avLst/>
            <a:gdLst/>
            <a:ahLst/>
            <a:cxnLst/>
            <a:rect l="l" t="t" r="r" b="b"/>
            <a:pathLst>
              <a:path w="76200" h="328929">
                <a:moveTo>
                  <a:pt x="31750" y="252374"/>
                </a:moveTo>
                <a:lnTo>
                  <a:pt x="0" y="252374"/>
                </a:lnTo>
                <a:lnTo>
                  <a:pt x="38100" y="328574"/>
                </a:lnTo>
                <a:lnTo>
                  <a:pt x="69850" y="265074"/>
                </a:lnTo>
                <a:lnTo>
                  <a:pt x="31750" y="265074"/>
                </a:lnTo>
                <a:lnTo>
                  <a:pt x="31750" y="252374"/>
                </a:lnTo>
                <a:close/>
              </a:path>
              <a:path w="76200" h="328929">
                <a:moveTo>
                  <a:pt x="44450" y="63500"/>
                </a:moveTo>
                <a:lnTo>
                  <a:pt x="31750" y="63500"/>
                </a:lnTo>
                <a:lnTo>
                  <a:pt x="31750" y="265074"/>
                </a:lnTo>
                <a:lnTo>
                  <a:pt x="44450" y="265074"/>
                </a:lnTo>
                <a:lnTo>
                  <a:pt x="44450" y="63500"/>
                </a:lnTo>
                <a:close/>
              </a:path>
              <a:path w="76200" h="328929">
                <a:moveTo>
                  <a:pt x="76200" y="252374"/>
                </a:moveTo>
                <a:lnTo>
                  <a:pt x="44450" y="252374"/>
                </a:lnTo>
                <a:lnTo>
                  <a:pt x="44450" y="265074"/>
                </a:lnTo>
                <a:lnTo>
                  <a:pt x="69850" y="265074"/>
                </a:lnTo>
                <a:lnTo>
                  <a:pt x="76200" y="252374"/>
                </a:lnTo>
                <a:close/>
              </a:path>
              <a:path w="76200" h="328929">
                <a:moveTo>
                  <a:pt x="38100" y="0"/>
                </a:moveTo>
                <a:lnTo>
                  <a:pt x="0" y="76200"/>
                </a:lnTo>
                <a:lnTo>
                  <a:pt x="31750" y="76200"/>
                </a:lnTo>
                <a:lnTo>
                  <a:pt x="31750" y="63500"/>
                </a:lnTo>
                <a:lnTo>
                  <a:pt x="69850" y="63500"/>
                </a:lnTo>
                <a:lnTo>
                  <a:pt x="38100" y="0"/>
                </a:lnTo>
                <a:close/>
              </a:path>
              <a:path w="76200" h="328929">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8" name="object 48"/>
          <p:cNvSpPr/>
          <p:nvPr/>
        </p:nvSpPr>
        <p:spPr>
          <a:xfrm>
            <a:off x="9582911" y="2848355"/>
            <a:ext cx="76200" cy="1348105"/>
          </a:xfrm>
          <a:custGeom>
            <a:avLst/>
            <a:gdLst/>
            <a:ahLst/>
            <a:cxnLst/>
            <a:rect l="l" t="t" r="r" b="b"/>
            <a:pathLst>
              <a:path w="76200" h="1348104">
                <a:moveTo>
                  <a:pt x="31750" y="1271524"/>
                </a:moveTo>
                <a:lnTo>
                  <a:pt x="0" y="1271524"/>
                </a:lnTo>
                <a:lnTo>
                  <a:pt x="38100" y="1347724"/>
                </a:lnTo>
                <a:lnTo>
                  <a:pt x="69850" y="1284224"/>
                </a:lnTo>
                <a:lnTo>
                  <a:pt x="31750" y="1284224"/>
                </a:lnTo>
                <a:lnTo>
                  <a:pt x="31750" y="1271524"/>
                </a:lnTo>
                <a:close/>
              </a:path>
              <a:path w="76200" h="1348104">
                <a:moveTo>
                  <a:pt x="44450" y="63500"/>
                </a:moveTo>
                <a:lnTo>
                  <a:pt x="31750" y="63500"/>
                </a:lnTo>
                <a:lnTo>
                  <a:pt x="31750" y="1284224"/>
                </a:lnTo>
                <a:lnTo>
                  <a:pt x="44450" y="1284224"/>
                </a:lnTo>
                <a:lnTo>
                  <a:pt x="44450" y="63500"/>
                </a:lnTo>
                <a:close/>
              </a:path>
              <a:path w="76200" h="1348104">
                <a:moveTo>
                  <a:pt x="76200" y="1271524"/>
                </a:moveTo>
                <a:lnTo>
                  <a:pt x="44450" y="1271524"/>
                </a:lnTo>
                <a:lnTo>
                  <a:pt x="44450" y="1284224"/>
                </a:lnTo>
                <a:lnTo>
                  <a:pt x="69850" y="1284224"/>
                </a:lnTo>
                <a:lnTo>
                  <a:pt x="76200" y="1271524"/>
                </a:lnTo>
                <a:close/>
              </a:path>
              <a:path w="76200" h="1348104">
                <a:moveTo>
                  <a:pt x="38100" y="0"/>
                </a:moveTo>
                <a:lnTo>
                  <a:pt x="0" y="76200"/>
                </a:lnTo>
                <a:lnTo>
                  <a:pt x="31750" y="76200"/>
                </a:lnTo>
                <a:lnTo>
                  <a:pt x="31750" y="63500"/>
                </a:lnTo>
                <a:lnTo>
                  <a:pt x="69850" y="63500"/>
                </a:lnTo>
                <a:lnTo>
                  <a:pt x="38100" y="0"/>
                </a:lnTo>
                <a:close/>
              </a:path>
              <a:path w="76200" h="1348104">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9" name="object 49"/>
          <p:cNvSpPr/>
          <p:nvPr/>
        </p:nvSpPr>
        <p:spPr>
          <a:xfrm>
            <a:off x="5318759" y="4558284"/>
            <a:ext cx="76200" cy="1039494"/>
          </a:xfrm>
          <a:custGeom>
            <a:avLst/>
            <a:gdLst/>
            <a:ahLst/>
            <a:cxnLst/>
            <a:rect l="l" t="t" r="r" b="b"/>
            <a:pathLst>
              <a:path w="76200" h="1039495">
                <a:moveTo>
                  <a:pt x="31750" y="962787"/>
                </a:moveTo>
                <a:lnTo>
                  <a:pt x="0" y="962787"/>
                </a:lnTo>
                <a:lnTo>
                  <a:pt x="38100" y="1039025"/>
                </a:lnTo>
                <a:lnTo>
                  <a:pt x="69853" y="975487"/>
                </a:lnTo>
                <a:lnTo>
                  <a:pt x="31750" y="975487"/>
                </a:lnTo>
                <a:lnTo>
                  <a:pt x="31750" y="962787"/>
                </a:lnTo>
                <a:close/>
              </a:path>
              <a:path w="76200" h="1039495">
                <a:moveTo>
                  <a:pt x="44450" y="63500"/>
                </a:moveTo>
                <a:lnTo>
                  <a:pt x="31750" y="63500"/>
                </a:lnTo>
                <a:lnTo>
                  <a:pt x="31750" y="975487"/>
                </a:lnTo>
                <a:lnTo>
                  <a:pt x="44450" y="975487"/>
                </a:lnTo>
                <a:lnTo>
                  <a:pt x="44450" y="63500"/>
                </a:lnTo>
                <a:close/>
              </a:path>
              <a:path w="76200" h="1039495">
                <a:moveTo>
                  <a:pt x="76200" y="962787"/>
                </a:moveTo>
                <a:lnTo>
                  <a:pt x="44450" y="962787"/>
                </a:lnTo>
                <a:lnTo>
                  <a:pt x="44450" y="975487"/>
                </a:lnTo>
                <a:lnTo>
                  <a:pt x="69853" y="975487"/>
                </a:lnTo>
                <a:lnTo>
                  <a:pt x="76200" y="962787"/>
                </a:lnTo>
                <a:close/>
              </a:path>
              <a:path w="76200" h="1039495">
                <a:moveTo>
                  <a:pt x="38100" y="0"/>
                </a:moveTo>
                <a:lnTo>
                  <a:pt x="0" y="76200"/>
                </a:lnTo>
                <a:lnTo>
                  <a:pt x="31750" y="76200"/>
                </a:lnTo>
                <a:lnTo>
                  <a:pt x="31750" y="63500"/>
                </a:lnTo>
                <a:lnTo>
                  <a:pt x="69850" y="63500"/>
                </a:lnTo>
                <a:lnTo>
                  <a:pt x="38100" y="0"/>
                </a:lnTo>
                <a:close/>
              </a:path>
              <a:path w="76200" h="1039495">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50" name="object 50"/>
          <p:cNvSpPr/>
          <p:nvPr/>
        </p:nvSpPr>
        <p:spPr>
          <a:xfrm>
            <a:off x="7335393" y="3790188"/>
            <a:ext cx="82550" cy="1485265"/>
          </a:xfrm>
          <a:custGeom>
            <a:avLst/>
            <a:gdLst/>
            <a:ahLst/>
            <a:cxnLst/>
            <a:rect l="l" t="t" r="r" b="b"/>
            <a:pathLst>
              <a:path w="82550" h="1485264">
                <a:moveTo>
                  <a:pt x="0" y="1408811"/>
                </a:moveTo>
                <a:lnTo>
                  <a:pt x="37718" y="1485138"/>
                </a:lnTo>
                <a:lnTo>
                  <a:pt x="69840" y="1421638"/>
                </a:lnTo>
                <a:lnTo>
                  <a:pt x="31623" y="1421638"/>
                </a:lnTo>
                <a:lnTo>
                  <a:pt x="31681" y="1408916"/>
                </a:lnTo>
                <a:lnTo>
                  <a:pt x="0" y="1408811"/>
                </a:lnTo>
                <a:close/>
              </a:path>
              <a:path w="82550" h="1485264">
                <a:moveTo>
                  <a:pt x="31681" y="1408916"/>
                </a:moveTo>
                <a:lnTo>
                  <a:pt x="31623" y="1421638"/>
                </a:lnTo>
                <a:lnTo>
                  <a:pt x="44323" y="1421638"/>
                </a:lnTo>
                <a:lnTo>
                  <a:pt x="44381" y="1408958"/>
                </a:lnTo>
                <a:lnTo>
                  <a:pt x="31681" y="1408916"/>
                </a:lnTo>
                <a:close/>
              </a:path>
              <a:path w="82550" h="1485264">
                <a:moveTo>
                  <a:pt x="44381" y="1408958"/>
                </a:moveTo>
                <a:lnTo>
                  <a:pt x="44323" y="1421638"/>
                </a:lnTo>
                <a:lnTo>
                  <a:pt x="69840" y="1421638"/>
                </a:lnTo>
                <a:lnTo>
                  <a:pt x="76200" y="1409064"/>
                </a:lnTo>
                <a:lnTo>
                  <a:pt x="44381" y="1408958"/>
                </a:lnTo>
                <a:close/>
              </a:path>
              <a:path w="82550" h="1485264">
                <a:moveTo>
                  <a:pt x="37787" y="76178"/>
                </a:moveTo>
                <a:lnTo>
                  <a:pt x="31681" y="1408916"/>
                </a:lnTo>
                <a:lnTo>
                  <a:pt x="44381" y="1408958"/>
                </a:lnTo>
                <a:lnTo>
                  <a:pt x="50487" y="76220"/>
                </a:lnTo>
                <a:lnTo>
                  <a:pt x="37787" y="76178"/>
                </a:lnTo>
                <a:close/>
              </a:path>
              <a:path w="82550" h="1485264">
                <a:moveTo>
                  <a:pt x="75957" y="63500"/>
                </a:moveTo>
                <a:lnTo>
                  <a:pt x="50546" y="63500"/>
                </a:lnTo>
                <a:lnTo>
                  <a:pt x="50487" y="76220"/>
                </a:lnTo>
                <a:lnTo>
                  <a:pt x="82296" y="76326"/>
                </a:lnTo>
                <a:lnTo>
                  <a:pt x="75957" y="63500"/>
                </a:lnTo>
                <a:close/>
              </a:path>
              <a:path w="82550" h="1485264">
                <a:moveTo>
                  <a:pt x="50546" y="63500"/>
                </a:moveTo>
                <a:lnTo>
                  <a:pt x="37846" y="63500"/>
                </a:lnTo>
                <a:lnTo>
                  <a:pt x="37787" y="76178"/>
                </a:lnTo>
                <a:lnTo>
                  <a:pt x="50487" y="76220"/>
                </a:lnTo>
                <a:lnTo>
                  <a:pt x="50546" y="63500"/>
                </a:lnTo>
                <a:close/>
              </a:path>
              <a:path w="82550" h="1485264">
                <a:moveTo>
                  <a:pt x="44576" y="0"/>
                </a:moveTo>
                <a:lnTo>
                  <a:pt x="6096" y="76073"/>
                </a:lnTo>
                <a:lnTo>
                  <a:pt x="37787" y="76178"/>
                </a:lnTo>
                <a:lnTo>
                  <a:pt x="37846" y="63500"/>
                </a:lnTo>
                <a:lnTo>
                  <a:pt x="75957" y="63500"/>
                </a:lnTo>
                <a:lnTo>
                  <a:pt x="44576" y="0"/>
                </a:lnTo>
                <a:close/>
              </a:path>
            </a:pathLst>
          </a:custGeom>
          <a:solidFill>
            <a:srgbClr val="000000"/>
          </a:solidFill>
        </p:spPr>
        <p:txBody>
          <a:bodyPr wrap="square" lIns="0" tIns="0" rIns="0" bIns="0" rtlCol="0"/>
          <a:lstStyle/>
          <a:p>
            <a:endParaRPr/>
          </a:p>
        </p:txBody>
      </p:sp>
      <p:sp>
        <p:nvSpPr>
          <p:cNvPr id="51" name="object 51"/>
          <p:cNvSpPr/>
          <p:nvPr/>
        </p:nvSpPr>
        <p:spPr>
          <a:xfrm>
            <a:off x="9427464" y="2916935"/>
            <a:ext cx="76200" cy="2050414"/>
          </a:xfrm>
          <a:custGeom>
            <a:avLst/>
            <a:gdLst/>
            <a:ahLst/>
            <a:cxnLst/>
            <a:rect l="l" t="t" r="r" b="b"/>
            <a:pathLst>
              <a:path w="76200" h="2050414">
                <a:moveTo>
                  <a:pt x="31750" y="1973961"/>
                </a:moveTo>
                <a:lnTo>
                  <a:pt x="0" y="1973961"/>
                </a:lnTo>
                <a:lnTo>
                  <a:pt x="38100" y="2050161"/>
                </a:lnTo>
                <a:lnTo>
                  <a:pt x="69850" y="1986661"/>
                </a:lnTo>
                <a:lnTo>
                  <a:pt x="31750" y="1986661"/>
                </a:lnTo>
                <a:lnTo>
                  <a:pt x="31750" y="1973961"/>
                </a:lnTo>
                <a:close/>
              </a:path>
              <a:path w="76200" h="2050414">
                <a:moveTo>
                  <a:pt x="44450" y="63500"/>
                </a:moveTo>
                <a:lnTo>
                  <a:pt x="31750" y="63500"/>
                </a:lnTo>
                <a:lnTo>
                  <a:pt x="31750" y="1986661"/>
                </a:lnTo>
                <a:lnTo>
                  <a:pt x="44450" y="1986661"/>
                </a:lnTo>
                <a:lnTo>
                  <a:pt x="44450" y="63500"/>
                </a:lnTo>
                <a:close/>
              </a:path>
              <a:path w="76200" h="2050414">
                <a:moveTo>
                  <a:pt x="76200" y="1973961"/>
                </a:moveTo>
                <a:lnTo>
                  <a:pt x="44450" y="1973961"/>
                </a:lnTo>
                <a:lnTo>
                  <a:pt x="44450" y="1986661"/>
                </a:lnTo>
                <a:lnTo>
                  <a:pt x="69850" y="1986661"/>
                </a:lnTo>
                <a:lnTo>
                  <a:pt x="76200" y="1973961"/>
                </a:lnTo>
                <a:close/>
              </a:path>
              <a:path w="76200" h="2050414">
                <a:moveTo>
                  <a:pt x="38100" y="0"/>
                </a:moveTo>
                <a:lnTo>
                  <a:pt x="0" y="76200"/>
                </a:lnTo>
                <a:lnTo>
                  <a:pt x="31750" y="76200"/>
                </a:lnTo>
                <a:lnTo>
                  <a:pt x="31750" y="63500"/>
                </a:lnTo>
                <a:lnTo>
                  <a:pt x="69850" y="63500"/>
                </a:lnTo>
                <a:lnTo>
                  <a:pt x="38100" y="0"/>
                </a:lnTo>
                <a:close/>
              </a:path>
              <a:path w="76200" h="2050414">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52" name="object 52"/>
          <p:cNvSpPr/>
          <p:nvPr/>
        </p:nvSpPr>
        <p:spPr>
          <a:xfrm>
            <a:off x="11011027" y="2261616"/>
            <a:ext cx="79375" cy="2717165"/>
          </a:xfrm>
          <a:custGeom>
            <a:avLst/>
            <a:gdLst/>
            <a:ahLst/>
            <a:cxnLst/>
            <a:rect l="l" t="t" r="r" b="b"/>
            <a:pathLst>
              <a:path w="79375" h="2717165">
                <a:moveTo>
                  <a:pt x="0" y="2640330"/>
                </a:moveTo>
                <a:lnTo>
                  <a:pt x="37973" y="2716657"/>
                </a:lnTo>
                <a:lnTo>
                  <a:pt x="69828" y="2653157"/>
                </a:lnTo>
                <a:lnTo>
                  <a:pt x="31750" y="2653157"/>
                </a:lnTo>
                <a:lnTo>
                  <a:pt x="31763" y="2640382"/>
                </a:lnTo>
                <a:lnTo>
                  <a:pt x="0" y="2640330"/>
                </a:lnTo>
                <a:close/>
              </a:path>
              <a:path w="79375" h="2717165">
                <a:moveTo>
                  <a:pt x="31763" y="2640382"/>
                </a:moveTo>
                <a:lnTo>
                  <a:pt x="31750" y="2653157"/>
                </a:lnTo>
                <a:lnTo>
                  <a:pt x="44450" y="2653157"/>
                </a:lnTo>
                <a:lnTo>
                  <a:pt x="44463" y="2640404"/>
                </a:lnTo>
                <a:lnTo>
                  <a:pt x="31763" y="2640382"/>
                </a:lnTo>
                <a:close/>
              </a:path>
              <a:path w="79375" h="2717165">
                <a:moveTo>
                  <a:pt x="44463" y="2640404"/>
                </a:moveTo>
                <a:lnTo>
                  <a:pt x="44450" y="2653157"/>
                </a:lnTo>
                <a:lnTo>
                  <a:pt x="69828" y="2653157"/>
                </a:lnTo>
                <a:lnTo>
                  <a:pt x="76200" y="2640457"/>
                </a:lnTo>
                <a:lnTo>
                  <a:pt x="44463" y="2640404"/>
                </a:lnTo>
                <a:close/>
              </a:path>
              <a:path w="79375" h="2717165">
                <a:moveTo>
                  <a:pt x="47117" y="63500"/>
                </a:moveTo>
                <a:lnTo>
                  <a:pt x="34417" y="63500"/>
                </a:lnTo>
                <a:lnTo>
                  <a:pt x="31763" y="2640382"/>
                </a:lnTo>
                <a:lnTo>
                  <a:pt x="44463" y="2640404"/>
                </a:lnTo>
                <a:lnTo>
                  <a:pt x="47117" y="63500"/>
                </a:lnTo>
                <a:close/>
              </a:path>
              <a:path w="79375" h="2717165">
                <a:moveTo>
                  <a:pt x="40894" y="0"/>
                </a:moveTo>
                <a:lnTo>
                  <a:pt x="2667" y="76200"/>
                </a:lnTo>
                <a:lnTo>
                  <a:pt x="34403" y="76200"/>
                </a:lnTo>
                <a:lnTo>
                  <a:pt x="34417" y="63500"/>
                </a:lnTo>
                <a:lnTo>
                  <a:pt x="72538" y="63500"/>
                </a:lnTo>
                <a:lnTo>
                  <a:pt x="40894" y="0"/>
                </a:lnTo>
                <a:close/>
              </a:path>
              <a:path w="79375" h="2717165">
                <a:moveTo>
                  <a:pt x="72538" y="63500"/>
                </a:moveTo>
                <a:lnTo>
                  <a:pt x="47117" y="63500"/>
                </a:lnTo>
                <a:lnTo>
                  <a:pt x="47103" y="76200"/>
                </a:lnTo>
                <a:lnTo>
                  <a:pt x="78867" y="76200"/>
                </a:lnTo>
                <a:lnTo>
                  <a:pt x="72538" y="63500"/>
                </a:lnTo>
                <a:close/>
              </a:path>
            </a:pathLst>
          </a:custGeom>
          <a:solidFill>
            <a:srgbClr val="000000"/>
          </a:solidFill>
        </p:spPr>
        <p:txBody>
          <a:bodyPr wrap="square" lIns="0" tIns="0" rIns="0" bIns="0" rtlCol="0"/>
          <a:lstStyle/>
          <a:p>
            <a:endParaRPr/>
          </a:p>
        </p:txBody>
      </p:sp>
      <p:sp>
        <p:nvSpPr>
          <p:cNvPr id="53" name="object 53"/>
          <p:cNvSpPr txBox="1"/>
          <p:nvPr/>
        </p:nvSpPr>
        <p:spPr>
          <a:xfrm>
            <a:off x="3475990" y="5315534"/>
            <a:ext cx="666750"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245</a:t>
            </a:r>
            <a:r>
              <a:rPr sz="1400" spc="-85" dirty="0">
                <a:latin typeface="Century Gothic"/>
                <a:cs typeface="Century Gothic"/>
              </a:rPr>
              <a:t> </a:t>
            </a:r>
            <a:r>
              <a:rPr sz="1400" spc="-5" dirty="0">
                <a:latin typeface="Century Gothic"/>
                <a:cs typeface="Century Gothic"/>
              </a:rPr>
              <a:t>550</a:t>
            </a:r>
            <a:endParaRPr sz="1400">
              <a:latin typeface="Century Gothic"/>
              <a:cs typeface="Century Gothic"/>
            </a:endParaRPr>
          </a:p>
        </p:txBody>
      </p:sp>
      <p:sp>
        <p:nvSpPr>
          <p:cNvPr id="54" name="object 54"/>
          <p:cNvSpPr txBox="1"/>
          <p:nvPr/>
        </p:nvSpPr>
        <p:spPr>
          <a:xfrm>
            <a:off x="5504434" y="5273751"/>
            <a:ext cx="66738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750</a:t>
            </a:r>
            <a:r>
              <a:rPr sz="1400" spc="-80" dirty="0">
                <a:latin typeface="Century Gothic"/>
                <a:cs typeface="Century Gothic"/>
              </a:rPr>
              <a:t> </a:t>
            </a:r>
            <a:r>
              <a:rPr sz="1400" dirty="0">
                <a:latin typeface="Century Gothic"/>
                <a:cs typeface="Century Gothic"/>
              </a:rPr>
              <a:t>200</a:t>
            </a:r>
            <a:endParaRPr sz="1400">
              <a:latin typeface="Century Gothic"/>
              <a:cs typeface="Century Gothic"/>
            </a:endParaRPr>
          </a:p>
        </p:txBody>
      </p:sp>
      <p:sp>
        <p:nvSpPr>
          <p:cNvPr id="55" name="object 55"/>
          <p:cNvSpPr txBox="1"/>
          <p:nvPr/>
        </p:nvSpPr>
        <p:spPr>
          <a:xfrm>
            <a:off x="7648193" y="4068317"/>
            <a:ext cx="66675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entury Gothic"/>
                <a:cs typeface="Century Gothic"/>
              </a:rPr>
              <a:t>736</a:t>
            </a:r>
            <a:r>
              <a:rPr sz="1400" spc="-90" dirty="0">
                <a:latin typeface="Century Gothic"/>
                <a:cs typeface="Century Gothic"/>
              </a:rPr>
              <a:t> </a:t>
            </a:r>
            <a:r>
              <a:rPr sz="1400" dirty="0">
                <a:latin typeface="Century Gothic"/>
                <a:cs typeface="Century Gothic"/>
              </a:rPr>
              <a:t>650</a:t>
            </a:r>
            <a:endParaRPr sz="1400">
              <a:latin typeface="Century Gothic"/>
              <a:cs typeface="Century Gothic"/>
            </a:endParaRPr>
          </a:p>
        </p:txBody>
      </p:sp>
      <p:sp>
        <p:nvSpPr>
          <p:cNvPr id="56" name="object 56"/>
          <p:cNvSpPr txBox="1"/>
          <p:nvPr/>
        </p:nvSpPr>
        <p:spPr>
          <a:xfrm>
            <a:off x="1560067" y="4665446"/>
            <a:ext cx="9805035" cy="480059"/>
          </a:xfrm>
          <a:prstGeom prst="rect">
            <a:avLst/>
          </a:prstGeom>
        </p:spPr>
        <p:txBody>
          <a:bodyPr vert="horz" wrap="square" lIns="0" tIns="26669" rIns="0" bIns="0" rtlCol="0">
            <a:spAutoFit/>
          </a:bodyPr>
          <a:lstStyle/>
          <a:p>
            <a:pPr marL="12700">
              <a:lnSpc>
                <a:spcPct val="100000"/>
              </a:lnSpc>
              <a:spcBef>
                <a:spcPts val="209"/>
              </a:spcBef>
              <a:tabLst>
                <a:tab pos="3965575" algn="l"/>
                <a:tab pos="9791700" algn="l"/>
              </a:tabLst>
            </a:pPr>
            <a:r>
              <a:rPr sz="1400" strike="sngStrike" dirty="0">
                <a:latin typeface="Century Gothic"/>
                <a:cs typeface="Century Gothic"/>
              </a:rPr>
              <a:t> 	491</a:t>
            </a:r>
            <a:r>
              <a:rPr sz="1400" strike="sngStrike" spc="-114" dirty="0">
                <a:latin typeface="Century Gothic"/>
                <a:cs typeface="Century Gothic"/>
              </a:rPr>
              <a:t> </a:t>
            </a:r>
            <a:r>
              <a:rPr sz="1400" strike="sngStrike" dirty="0">
                <a:latin typeface="Century Gothic"/>
                <a:cs typeface="Century Gothic"/>
              </a:rPr>
              <a:t>100	</a:t>
            </a:r>
            <a:endParaRPr sz="1400">
              <a:latin typeface="Century Gothic"/>
              <a:cs typeface="Century Gothic"/>
            </a:endParaRPr>
          </a:p>
          <a:p>
            <a:pPr marL="5932805">
              <a:lnSpc>
                <a:spcPct val="100000"/>
              </a:lnSpc>
              <a:spcBef>
                <a:spcPts val="110"/>
              </a:spcBef>
            </a:pPr>
            <a:r>
              <a:rPr sz="1400" dirty="0">
                <a:latin typeface="Century Gothic"/>
                <a:cs typeface="Century Gothic"/>
              </a:rPr>
              <a:t>1 </a:t>
            </a:r>
            <a:r>
              <a:rPr sz="1400" spc="-5" dirty="0">
                <a:latin typeface="Century Gothic"/>
                <a:cs typeface="Century Gothic"/>
              </a:rPr>
              <a:t>125</a:t>
            </a:r>
            <a:r>
              <a:rPr sz="1400" spc="-20" dirty="0">
                <a:latin typeface="Century Gothic"/>
                <a:cs typeface="Century Gothic"/>
              </a:rPr>
              <a:t> </a:t>
            </a:r>
            <a:r>
              <a:rPr sz="1400" dirty="0">
                <a:latin typeface="Century Gothic"/>
                <a:cs typeface="Century Gothic"/>
              </a:rPr>
              <a:t>300</a:t>
            </a:r>
            <a:endParaRPr sz="1400">
              <a:latin typeface="Century Gothic"/>
              <a:cs typeface="Century Gothic"/>
            </a:endParaRPr>
          </a:p>
        </p:txBody>
      </p:sp>
      <p:sp>
        <p:nvSpPr>
          <p:cNvPr id="57" name="object 57"/>
          <p:cNvSpPr txBox="1"/>
          <p:nvPr/>
        </p:nvSpPr>
        <p:spPr>
          <a:xfrm>
            <a:off x="1560067" y="3284042"/>
            <a:ext cx="9805035" cy="240029"/>
          </a:xfrm>
          <a:prstGeom prst="rect">
            <a:avLst/>
          </a:prstGeom>
        </p:spPr>
        <p:txBody>
          <a:bodyPr vert="horz" wrap="square" lIns="0" tIns="13335" rIns="0" bIns="0" rtlCol="0">
            <a:spAutoFit/>
          </a:bodyPr>
          <a:lstStyle/>
          <a:p>
            <a:pPr marL="12700">
              <a:lnSpc>
                <a:spcPct val="100000"/>
              </a:lnSpc>
              <a:spcBef>
                <a:spcPts val="105"/>
              </a:spcBef>
              <a:tabLst>
                <a:tab pos="8187690" algn="l"/>
                <a:tab pos="9791700" algn="l"/>
              </a:tabLst>
            </a:pPr>
            <a:r>
              <a:rPr sz="1400" strike="sngStrike" dirty="0">
                <a:latin typeface="Century Gothic"/>
                <a:cs typeface="Century Gothic"/>
              </a:rPr>
              <a:t> 	982</a:t>
            </a:r>
            <a:r>
              <a:rPr sz="1400" strike="sngStrike" spc="-114" dirty="0">
                <a:latin typeface="Century Gothic"/>
                <a:cs typeface="Century Gothic"/>
              </a:rPr>
              <a:t> </a:t>
            </a:r>
            <a:r>
              <a:rPr sz="1400" strike="sngStrike" dirty="0">
                <a:latin typeface="Century Gothic"/>
                <a:cs typeface="Century Gothic"/>
              </a:rPr>
              <a:t>200	</a:t>
            </a:r>
            <a:endParaRPr sz="1400">
              <a:latin typeface="Century Gothic"/>
              <a:cs typeface="Century Gothic"/>
            </a:endParaRPr>
          </a:p>
        </p:txBody>
      </p:sp>
      <p:sp>
        <p:nvSpPr>
          <p:cNvPr id="58" name="object 58"/>
          <p:cNvSpPr txBox="1"/>
          <p:nvPr/>
        </p:nvSpPr>
        <p:spPr>
          <a:xfrm>
            <a:off x="9594850" y="4441697"/>
            <a:ext cx="81470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entury Gothic"/>
                <a:cs typeface="Century Gothic"/>
              </a:rPr>
              <a:t>1 </a:t>
            </a:r>
            <a:r>
              <a:rPr sz="1400" spc="-5" dirty="0">
                <a:latin typeface="Century Gothic"/>
                <a:cs typeface="Century Gothic"/>
              </a:rPr>
              <a:t>500</a:t>
            </a:r>
            <a:r>
              <a:rPr sz="1400" spc="-90" dirty="0">
                <a:latin typeface="Century Gothic"/>
                <a:cs typeface="Century Gothic"/>
              </a:rPr>
              <a:t> </a:t>
            </a:r>
            <a:r>
              <a:rPr sz="1400" dirty="0">
                <a:latin typeface="Century Gothic"/>
                <a:cs typeface="Century Gothic"/>
              </a:rPr>
              <a:t>000</a:t>
            </a:r>
            <a:endParaRPr sz="1400">
              <a:latin typeface="Century Gothic"/>
              <a:cs typeface="Century Gothic"/>
            </a:endParaRPr>
          </a:p>
        </p:txBody>
      </p:sp>
      <p:sp>
        <p:nvSpPr>
          <p:cNvPr id="59" name="object 59"/>
          <p:cNvSpPr/>
          <p:nvPr/>
        </p:nvSpPr>
        <p:spPr>
          <a:xfrm>
            <a:off x="5454396" y="4558284"/>
            <a:ext cx="76200" cy="636905"/>
          </a:xfrm>
          <a:custGeom>
            <a:avLst/>
            <a:gdLst/>
            <a:ahLst/>
            <a:cxnLst/>
            <a:rect l="l" t="t" r="r" b="b"/>
            <a:pathLst>
              <a:path w="76200" h="636904">
                <a:moveTo>
                  <a:pt x="31750" y="560578"/>
                </a:moveTo>
                <a:lnTo>
                  <a:pt x="0" y="560578"/>
                </a:lnTo>
                <a:lnTo>
                  <a:pt x="38100" y="636778"/>
                </a:lnTo>
                <a:lnTo>
                  <a:pt x="69850" y="573278"/>
                </a:lnTo>
                <a:lnTo>
                  <a:pt x="31750" y="573278"/>
                </a:lnTo>
                <a:lnTo>
                  <a:pt x="31750" y="560578"/>
                </a:lnTo>
                <a:close/>
              </a:path>
              <a:path w="76200" h="636904">
                <a:moveTo>
                  <a:pt x="44450" y="63500"/>
                </a:moveTo>
                <a:lnTo>
                  <a:pt x="31750" y="63500"/>
                </a:lnTo>
                <a:lnTo>
                  <a:pt x="31750" y="573278"/>
                </a:lnTo>
                <a:lnTo>
                  <a:pt x="44450" y="573278"/>
                </a:lnTo>
                <a:lnTo>
                  <a:pt x="44450" y="63500"/>
                </a:lnTo>
                <a:close/>
              </a:path>
              <a:path w="76200" h="636904">
                <a:moveTo>
                  <a:pt x="76200" y="560578"/>
                </a:moveTo>
                <a:lnTo>
                  <a:pt x="44450" y="560578"/>
                </a:lnTo>
                <a:lnTo>
                  <a:pt x="44450" y="573278"/>
                </a:lnTo>
                <a:lnTo>
                  <a:pt x="69850" y="573278"/>
                </a:lnTo>
                <a:lnTo>
                  <a:pt x="76200" y="560578"/>
                </a:lnTo>
                <a:close/>
              </a:path>
              <a:path w="76200" h="636904">
                <a:moveTo>
                  <a:pt x="38100" y="0"/>
                </a:moveTo>
                <a:lnTo>
                  <a:pt x="0" y="76200"/>
                </a:lnTo>
                <a:lnTo>
                  <a:pt x="31750" y="76200"/>
                </a:lnTo>
                <a:lnTo>
                  <a:pt x="31750" y="63500"/>
                </a:lnTo>
                <a:lnTo>
                  <a:pt x="69850" y="63500"/>
                </a:lnTo>
                <a:lnTo>
                  <a:pt x="38100" y="0"/>
                </a:lnTo>
                <a:close/>
              </a:path>
              <a:path w="76200" h="636904">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60" name="object 60"/>
          <p:cNvSpPr txBox="1"/>
          <p:nvPr/>
        </p:nvSpPr>
        <p:spPr>
          <a:xfrm>
            <a:off x="11205464" y="2878074"/>
            <a:ext cx="81470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1 </a:t>
            </a:r>
            <a:r>
              <a:rPr sz="1400" spc="-5" dirty="0">
                <a:latin typeface="Century Gothic"/>
                <a:cs typeface="Century Gothic"/>
              </a:rPr>
              <a:t>178</a:t>
            </a:r>
            <a:r>
              <a:rPr sz="1400" spc="-90" dirty="0">
                <a:latin typeface="Century Gothic"/>
                <a:cs typeface="Century Gothic"/>
              </a:rPr>
              <a:t> </a:t>
            </a:r>
            <a:r>
              <a:rPr sz="1400" dirty="0">
                <a:latin typeface="Century Gothic"/>
                <a:cs typeface="Century Gothic"/>
              </a:rPr>
              <a:t>640</a:t>
            </a:r>
            <a:endParaRPr sz="1400">
              <a:latin typeface="Century Gothic"/>
              <a:cs typeface="Century Gothic"/>
            </a:endParaRPr>
          </a:p>
        </p:txBody>
      </p:sp>
      <p:sp>
        <p:nvSpPr>
          <p:cNvPr id="62" name="object 62"/>
          <p:cNvSpPr txBox="1">
            <a:spLocks noGrp="1"/>
          </p:cNvSpPr>
          <p:nvPr>
            <p:ph type="sldNum" sz="quarter" idx="7"/>
          </p:nvPr>
        </p:nvSpPr>
        <p:spPr>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dirty="0"/>
              <a:t>13</a:t>
            </a:fld>
            <a:endParaRPr dirty="0"/>
          </a:p>
        </p:txBody>
      </p:sp>
      <p:sp>
        <p:nvSpPr>
          <p:cNvPr id="61" name="object 61"/>
          <p:cNvSpPr txBox="1"/>
          <p:nvPr/>
        </p:nvSpPr>
        <p:spPr>
          <a:xfrm>
            <a:off x="11081131" y="4295647"/>
            <a:ext cx="81470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entury Gothic"/>
                <a:cs typeface="Century Gothic"/>
              </a:rPr>
              <a:t>1 </a:t>
            </a:r>
            <a:r>
              <a:rPr sz="1400" spc="-5" dirty="0">
                <a:latin typeface="Century Gothic"/>
                <a:cs typeface="Century Gothic"/>
              </a:rPr>
              <a:t>976</a:t>
            </a:r>
            <a:r>
              <a:rPr sz="1400" spc="-90" dirty="0">
                <a:latin typeface="Century Gothic"/>
                <a:cs typeface="Century Gothic"/>
              </a:rPr>
              <a:t> </a:t>
            </a:r>
            <a:r>
              <a:rPr sz="1400" dirty="0">
                <a:latin typeface="Century Gothic"/>
                <a:cs typeface="Century Gothic"/>
              </a:rPr>
              <a:t>880</a:t>
            </a:r>
            <a:endParaRPr sz="1400">
              <a:latin typeface="Century Gothic"/>
              <a:cs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804" y="58369"/>
            <a:ext cx="7424420" cy="452120"/>
          </a:xfrm>
          <a:prstGeom prst="rect">
            <a:avLst/>
          </a:prstGeom>
        </p:spPr>
        <p:txBody>
          <a:bodyPr vert="horz" wrap="square" lIns="0" tIns="12065" rIns="0" bIns="0" rtlCol="0">
            <a:spAutoFit/>
          </a:bodyPr>
          <a:lstStyle/>
          <a:p>
            <a:pPr marL="12700">
              <a:lnSpc>
                <a:spcPct val="100000"/>
              </a:lnSpc>
              <a:spcBef>
                <a:spcPts val="95"/>
              </a:spcBef>
            </a:pPr>
            <a:r>
              <a:rPr lang="en-US" sz="2800" spc="-10" dirty="0"/>
              <a:t>Advantages of using ASTER Software</a:t>
            </a:r>
            <a:endParaRPr sz="2800" dirty="0"/>
          </a:p>
        </p:txBody>
      </p:sp>
      <p:sp>
        <p:nvSpPr>
          <p:cNvPr id="3" name="object 3"/>
          <p:cNvSpPr txBox="1"/>
          <p:nvPr/>
        </p:nvSpPr>
        <p:spPr>
          <a:xfrm>
            <a:off x="1383283" y="4386198"/>
            <a:ext cx="1205230" cy="299720"/>
          </a:xfrm>
          <a:prstGeom prst="rect">
            <a:avLst/>
          </a:prstGeom>
        </p:spPr>
        <p:txBody>
          <a:bodyPr vert="horz" wrap="square" lIns="0" tIns="12700" rIns="0" bIns="0" rtlCol="0">
            <a:spAutoFit/>
          </a:bodyPr>
          <a:lstStyle/>
          <a:p>
            <a:pPr marL="12700">
              <a:lnSpc>
                <a:spcPct val="100000"/>
              </a:lnSpc>
              <a:spcBef>
                <a:spcPts val="100"/>
              </a:spcBef>
            </a:pPr>
            <a:r>
              <a:rPr lang="en-US" sz="1800" dirty="0">
                <a:latin typeface="Century Gothic"/>
                <a:cs typeface="Century Gothic"/>
              </a:rPr>
              <a:t>Economy</a:t>
            </a:r>
            <a:endParaRPr sz="1800" dirty="0">
              <a:latin typeface="Century Gothic"/>
              <a:cs typeface="Century Gothic"/>
            </a:endParaRPr>
          </a:p>
        </p:txBody>
      </p:sp>
      <p:sp>
        <p:nvSpPr>
          <p:cNvPr id="4" name="object 4"/>
          <p:cNvSpPr/>
          <p:nvPr/>
        </p:nvSpPr>
        <p:spPr>
          <a:xfrm>
            <a:off x="9334048" y="1617623"/>
            <a:ext cx="1786074" cy="269136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1592580"/>
            <a:ext cx="3895344" cy="285597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9748773" y="4388611"/>
            <a:ext cx="1075690" cy="299720"/>
          </a:xfrm>
          <a:prstGeom prst="rect">
            <a:avLst/>
          </a:prstGeom>
        </p:spPr>
        <p:txBody>
          <a:bodyPr vert="horz" wrap="square" lIns="0" tIns="12700" rIns="0" bIns="0" rtlCol="0">
            <a:spAutoFit/>
          </a:bodyPr>
          <a:lstStyle/>
          <a:p>
            <a:pPr marL="12700" algn="ctr">
              <a:lnSpc>
                <a:spcPct val="100000"/>
              </a:lnSpc>
              <a:spcBef>
                <a:spcPts val="100"/>
              </a:spcBef>
            </a:pPr>
            <a:r>
              <a:rPr lang="en-US" dirty="0">
                <a:latin typeface="Century Gothic"/>
                <a:cs typeface="Century Gothic"/>
              </a:rPr>
              <a:t>Ecology</a:t>
            </a:r>
            <a:endParaRPr sz="1800" dirty="0">
              <a:latin typeface="Century Gothic"/>
              <a:cs typeface="Century Gothic"/>
            </a:endParaRPr>
          </a:p>
        </p:txBody>
      </p:sp>
      <p:sp>
        <p:nvSpPr>
          <p:cNvPr id="7" name="object 7"/>
          <p:cNvSpPr/>
          <p:nvPr/>
        </p:nvSpPr>
        <p:spPr>
          <a:xfrm>
            <a:off x="3447288" y="4165091"/>
            <a:ext cx="5277612" cy="195986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448564" y="647319"/>
            <a:ext cx="3296403" cy="2333625"/>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951476" y="754380"/>
            <a:ext cx="2226564" cy="2226564"/>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4798314" y="3057905"/>
            <a:ext cx="2691765" cy="574040"/>
          </a:xfrm>
          <a:prstGeom prst="rect">
            <a:avLst/>
          </a:prstGeom>
        </p:spPr>
        <p:txBody>
          <a:bodyPr vert="horz" wrap="square" lIns="0" tIns="12700" rIns="0" bIns="0" rtlCol="0">
            <a:spAutoFit/>
          </a:bodyPr>
          <a:lstStyle/>
          <a:p>
            <a:pPr marL="20320" marR="5080" indent="-7620" algn="ctr">
              <a:lnSpc>
                <a:spcPct val="100000"/>
              </a:lnSpc>
              <a:spcBef>
                <a:spcPts val="100"/>
              </a:spcBef>
            </a:pPr>
            <a:r>
              <a:rPr lang="en-US" spc="-5" dirty="0">
                <a:latin typeface="Century Gothic"/>
                <a:cs typeface="Century Gothic"/>
              </a:rPr>
              <a:t>Reduce equipment downtime</a:t>
            </a:r>
            <a:endParaRPr sz="1800" dirty="0">
              <a:latin typeface="Century Gothic"/>
              <a:cs typeface="Century Gothic"/>
            </a:endParaRPr>
          </a:p>
        </p:txBody>
      </p:sp>
      <p:sp>
        <p:nvSpPr>
          <p:cNvPr id="12" name="object 12"/>
          <p:cNvSpPr txBox="1">
            <a:spLocks noGrp="1"/>
          </p:cNvSpPr>
          <p:nvPr>
            <p:ph type="sldNum" sz="quarter" idx="7"/>
          </p:nvPr>
        </p:nvSpPr>
        <p:spPr>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dirty="0"/>
              <a:t>14</a:t>
            </a:fld>
            <a:endParaRPr dirty="0"/>
          </a:p>
        </p:txBody>
      </p:sp>
      <p:sp>
        <p:nvSpPr>
          <p:cNvPr id="11" name="object 11"/>
          <p:cNvSpPr txBox="1"/>
          <p:nvPr/>
        </p:nvSpPr>
        <p:spPr>
          <a:xfrm>
            <a:off x="4957317" y="6090920"/>
            <a:ext cx="2345690" cy="299720"/>
          </a:xfrm>
          <a:prstGeom prst="rect">
            <a:avLst/>
          </a:prstGeom>
        </p:spPr>
        <p:txBody>
          <a:bodyPr vert="horz" wrap="square" lIns="0" tIns="12700" rIns="0" bIns="0" rtlCol="0">
            <a:spAutoFit/>
          </a:bodyPr>
          <a:lstStyle/>
          <a:p>
            <a:pPr marL="12700" algn="ctr">
              <a:lnSpc>
                <a:spcPct val="100000"/>
              </a:lnSpc>
              <a:spcBef>
                <a:spcPts val="100"/>
              </a:spcBef>
            </a:pPr>
            <a:r>
              <a:rPr lang="en-US" spc="-5" dirty="0">
                <a:latin typeface="Century Gothic"/>
                <a:cs typeface="Century Gothic"/>
              </a:rPr>
              <a:t>Up to 12 workstations</a:t>
            </a:r>
            <a:endParaRPr sz="1800" dirty="0">
              <a:latin typeface="Century Gothic"/>
              <a:cs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804" y="58369"/>
            <a:ext cx="7744028" cy="443070"/>
          </a:xfrm>
          <a:prstGeom prst="rect">
            <a:avLst/>
          </a:prstGeom>
        </p:spPr>
        <p:txBody>
          <a:bodyPr vert="horz" wrap="square" lIns="0" tIns="12065" rIns="0" bIns="0" rtlCol="0">
            <a:spAutoFit/>
          </a:bodyPr>
          <a:lstStyle/>
          <a:p>
            <a:pPr marL="12700">
              <a:lnSpc>
                <a:spcPct val="100000"/>
              </a:lnSpc>
              <a:spcBef>
                <a:spcPts val="95"/>
              </a:spcBef>
            </a:pPr>
            <a:r>
              <a:rPr lang="en-US" sz="2800" spc="-5" dirty="0"/>
              <a:t>Disadvantages of using ASTER Software</a:t>
            </a:r>
            <a:endParaRPr sz="2800" dirty="0"/>
          </a:p>
        </p:txBody>
      </p:sp>
      <p:sp>
        <p:nvSpPr>
          <p:cNvPr id="3" name="object 3"/>
          <p:cNvSpPr/>
          <p:nvPr/>
        </p:nvSpPr>
        <p:spPr>
          <a:xfrm>
            <a:off x="1930001" y="845020"/>
            <a:ext cx="2493115" cy="251288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014727" y="812291"/>
            <a:ext cx="2621279" cy="261975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896617" y="3472053"/>
            <a:ext cx="2938145" cy="574040"/>
          </a:xfrm>
          <a:prstGeom prst="rect">
            <a:avLst/>
          </a:prstGeom>
        </p:spPr>
        <p:txBody>
          <a:bodyPr vert="horz" wrap="square" lIns="0" tIns="12700" rIns="0" bIns="0" rtlCol="0">
            <a:spAutoFit/>
          </a:bodyPr>
          <a:lstStyle/>
          <a:p>
            <a:pPr marL="274320" marR="5080" indent="-262255" algn="ctr">
              <a:lnSpc>
                <a:spcPct val="100000"/>
              </a:lnSpc>
              <a:spcBef>
                <a:spcPts val="100"/>
              </a:spcBef>
            </a:pPr>
            <a:r>
              <a:rPr lang="en-US" spc="-10" dirty="0">
                <a:latin typeface="Century Gothic"/>
                <a:cs typeface="Century Gothic"/>
              </a:rPr>
              <a:t>Remote administration restrictions</a:t>
            </a:r>
            <a:endParaRPr sz="1800" dirty="0">
              <a:latin typeface="Century Gothic"/>
              <a:cs typeface="Century Gothic"/>
            </a:endParaRPr>
          </a:p>
        </p:txBody>
      </p:sp>
      <p:sp>
        <p:nvSpPr>
          <p:cNvPr id="6" name="object 6"/>
          <p:cNvSpPr txBox="1"/>
          <p:nvPr/>
        </p:nvSpPr>
        <p:spPr>
          <a:xfrm>
            <a:off x="7078218" y="3454730"/>
            <a:ext cx="2127885" cy="300355"/>
          </a:xfrm>
          <a:prstGeom prst="rect">
            <a:avLst/>
          </a:prstGeom>
        </p:spPr>
        <p:txBody>
          <a:bodyPr vert="horz" wrap="square" lIns="0" tIns="12700" rIns="0" bIns="0" rtlCol="0">
            <a:spAutoFit/>
          </a:bodyPr>
          <a:lstStyle/>
          <a:p>
            <a:pPr marL="12700" algn="ctr">
              <a:lnSpc>
                <a:spcPct val="100000"/>
              </a:lnSpc>
              <a:spcBef>
                <a:spcPts val="100"/>
              </a:spcBef>
            </a:pPr>
            <a:r>
              <a:rPr lang="en-US" spc="-5" dirty="0">
                <a:latin typeface="Century Gothic"/>
                <a:cs typeface="Century Gothic"/>
              </a:rPr>
              <a:t>PC Prevention</a:t>
            </a:r>
            <a:endParaRPr sz="1800" dirty="0">
              <a:latin typeface="Century Gothic"/>
              <a:cs typeface="Century Gothic"/>
            </a:endParaRPr>
          </a:p>
        </p:txBody>
      </p:sp>
      <p:sp>
        <p:nvSpPr>
          <p:cNvPr id="7" name="object 7"/>
          <p:cNvSpPr/>
          <p:nvPr/>
        </p:nvSpPr>
        <p:spPr>
          <a:xfrm>
            <a:off x="6642299" y="1101727"/>
            <a:ext cx="2730842" cy="220027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073397" y="6201562"/>
            <a:ext cx="3734435" cy="300355"/>
          </a:xfrm>
          <a:prstGeom prst="rect">
            <a:avLst/>
          </a:prstGeom>
        </p:spPr>
        <p:txBody>
          <a:bodyPr vert="horz" wrap="square" lIns="0" tIns="12700" rIns="0" bIns="0" rtlCol="0">
            <a:spAutoFit/>
          </a:bodyPr>
          <a:lstStyle/>
          <a:p>
            <a:pPr marL="12700" algn="ctr">
              <a:lnSpc>
                <a:spcPct val="100000"/>
              </a:lnSpc>
              <a:spcBef>
                <a:spcPts val="100"/>
              </a:spcBef>
            </a:pPr>
            <a:r>
              <a:rPr lang="en-US" spc="-5" dirty="0">
                <a:latin typeface="Century Gothic"/>
                <a:cs typeface="Century Gothic"/>
              </a:rPr>
              <a:t>Weak placement flexibility</a:t>
            </a:r>
            <a:endParaRPr sz="1800" dirty="0">
              <a:latin typeface="Century Gothic"/>
              <a:cs typeface="Century Gothic"/>
            </a:endParaRPr>
          </a:p>
        </p:txBody>
      </p:sp>
      <p:sp>
        <p:nvSpPr>
          <p:cNvPr id="9" name="object 9"/>
          <p:cNvSpPr/>
          <p:nvPr/>
        </p:nvSpPr>
        <p:spPr>
          <a:xfrm>
            <a:off x="5314563" y="4295417"/>
            <a:ext cx="1442477" cy="184399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298180" y="4323588"/>
            <a:ext cx="1757172" cy="1648968"/>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014727" y="4323588"/>
            <a:ext cx="1757172" cy="1648968"/>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3773423" y="5077840"/>
            <a:ext cx="1532255" cy="250190"/>
          </a:xfrm>
          <a:custGeom>
            <a:avLst/>
            <a:gdLst/>
            <a:ahLst/>
            <a:cxnLst/>
            <a:rect l="l" t="t" r="r" b="b"/>
            <a:pathLst>
              <a:path w="1532254" h="250189">
                <a:moveTo>
                  <a:pt x="1305814" y="21081"/>
                </a:moveTo>
                <a:lnTo>
                  <a:pt x="1304289" y="97295"/>
                </a:lnTo>
                <a:lnTo>
                  <a:pt x="1342389" y="98043"/>
                </a:lnTo>
                <a:lnTo>
                  <a:pt x="1340865" y="174243"/>
                </a:lnTo>
                <a:lnTo>
                  <a:pt x="1302750" y="174243"/>
                </a:lnTo>
                <a:lnTo>
                  <a:pt x="1301241" y="249681"/>
                </a:lnTo>
                <a:lnTo>
                  <a:pt x="1459792" y="174243"/>
                </a:lnTo>
                <a:lnTo>
                  <a:pt x="1340865" y="174243"/>
                </a:lnTo>
                <a:lnTo>
                  <a:pt x="1302765" y="173495"/>
                </a:lnTo>
                <a:lnTo>
                  <a:pt x="1461365" y="173495"/>
                </a:lnTo>
                <a:lnTo>
                  <a:pt x="1532127" y="139826"/>
                </a:lnTo>
                <a:lnTo>
                  <a:pt x="1305814" y="21081"/>
                </a:lnTo>
                <a:close/>
              </a:path>
              <a:path w="1532254" h="250189">
                <a:moveTo>
                  <a:pt x="230759" y="0"/>
                </a:moveTo>
                <a:lnTo>
                  <a:pt x="0" y="109854"/>
                </a:lnTo>
                <a:lnTo>
                  <a:pt x="226313" y="228599"/>
                </a:lnTo>
                <a:lnTo>
                  <a:pt x="227795" y="152385"/>
                </a:lnTo>
                <a:lnTo>
                  <a:pt x="189737" y="151637"/>
                </a:lnTo>
                <a:lnTo>
                  <a:pt x="191262" y="75437"/>
                </a:lnTo>
                <a:lnTo>
                  <a:pt x="229292" y="75437"/>
                </a:lnTo>
                <a:lnTo>
                  <a:pt x="230759" y="0"/>
                </a:lnTo>
                <a:close/>
              </a:path>
              <a:path w="1532254" h="250189">
                <a:moveTo>
                  <a:pt x="1304289" y="97295"/>
                </a:moveTo>
                <a:lnTo>
                  <a:pt x="1302765" y="173495"/>
                </a:lnTo>
                <a:lnTo>
                  <a:pt x="1340865" y="174243"/>
                </a:lnTo>
                <a:lnTo>
                  <a:pt x="1342389" y="98043"/>
                </a:lnTo>
                <a:lnTo>
                  <a:pt x="1304289" y="97295"/>
                </a:lnTo>
                <a:close/>
              </a:path>
              <a:path w="1532254" h="250189">
                <a:moveTo>
                  <a:pt x="229277" y="76184"/>
                </a:moveTo>
                <a:lnTo>
                  <a:pt x="227795" y="152385"/>
                </a:lnTo>
                <a:lnTo>
                  <a:pt x="1302765" y="173495"/>
                </a:lnTo>
                <a:lnTo>
                  <a:pt x="1304289" y="97295"/>
                </a:lnTo>
                <a:lnTo>
                  <a:pt x="229277" y="76184"/>
                </a:lnTo>
                <a:close/>
              </a:path>
              <a:path w="1532254" h="250189">
                <a:moveTo>
                  <a:pt x="191262" y="75437"/>
                </a:moveTo>
                <a:lnTo>
                  <a:pt x="189737" y="151637"/>
                </a:lnTo>
                <a:lnTo>
                  <a:pt x="227795" y="152385"/>
                </a:lnTo>
                <a:lnTo>
                  <a:pt x="229277" y="76184"/>
                </a:lnTo>
                <a:lnTo>
                  <a:pt x="191262" y="75437"/>
                </a:lnTo>
                <a:close/>
              </a:path>
              <a:path w="1532254" h="250189">
                <a:moveTo>
                  <a:pt x="229292" y="75437"/>
                </a:moveTo>
                <a:lnTo>
                  <a:pt x="191262" y="75437"/>
                </a:lnTo>
                <a:lnTo>
                  <a:pt x="229277" y="76184"/>
                </a:lnTo>
                <a:lnTo>
                  <a:pt x="229292" y="75437"/>
                </a:lnTo>
                <a:close/>
              </a:path>
            </a:pathLst>
          </a:custGeom>
          <a:solidFill>
            <a:srgbClr val="FF0000"/>
          </a:solidFill>
        </p:spPr>
        <p:txBody>
          <a:bodyPr wrap="square" lIns="0" tIns="0" rIns="0" bIns="0" rtlCol="0"/>
          <a:lstStyle/>
          <a:p>
            <a:endParaRPr/>
          </a:p>
        </p:txBody>
      </p:sp>
      <p:sp>
        <p:nvSpPr>
          <p:cNvPr id="13" name="object 13"/>
          <p:cNvSpPr/>
          <p:nvPr/>
        </p:nvSpPr>
        <p:spPr>
          <a:xfrm>
            <a:off x="6778752" y="5108321"/>
            <a:ext cx="1532255" cy="250190"/>
          </a:xfrm>
          <a:custGeom>
            <a:avLst/>
            <a:gdLst/>
            <a:ahLst/>
            <a:cxnLst/>
            <a:rect l="l" t="t" r="r" b="b"/>
            <a:pathLst>
              <a:path w="1532254" h="250189">
                <a:moveTo>
                  <a:pt x="1305814" y="21081"/>
                </a:moveTo>
                <a:lnTo>
                  <a:pt x="1304289" y="97295"/>
                </a:lnTo>
                <a:lnTo>
                  <a:pt x="1342390" y="98043"/>
                </a:lnTo>
                <a:lnTo>
                  <a:pt x="1340866" y="174243"/>
                </a:lnTo>
                <a:lnTo>
                  <a:pt x="1302750" y="174243"/>
                </a:lnTo>
                <a:lnTo>
                  <a:pt x="1301242" y="249681"/>
                </a:lnTo>
                <a:lnTo>
                  <a:pt x="1459792" y="174243"/>
                </a:lnTo>
                <a:lnTo>
                  <a:pt x="1340866" y="174243"/>
                </a:lnTo>
                <a:lnTo>
                  <a:pt x="1302765" y="173495"/>
                </a:lnTo>
                <a:lnTo>
                  <a:pt x="1461365" y="173495"/>
                </a:lnTo>
                <a:lnTo>
                  <a:pt x="1532127" y="139826"/>
                </a:lnTo>
                <a:lnTo>
                  <a:pt x="1305814" y="21081"/>
                </a:lnTo>
                <a:close/>
              </a:path>
              <a:path w="1532254" h="250189">
                <a:moveTo>
                  <a:pt x="230758" y="0"/>
                </a:moveTo>
                <a:lnTo>
                  <a:pt x="0" y="109854"/>
                </a:lnTo>
                <a:lnTo>
                  <a:pt x="226314" y="228599"/>
                </a:lnTo>
                <a:lnTo>
                  <a:pt x="227795" y="152385"/>
                </a:lnTo>
                <a:lnTo>
                  <a:pt x="189738" y="151637"/>
                </a:lnTo>
                <a:lnTo>
                  <a:pt x="191262" y="75437"/>
                </a:lnTo>
                <a:lnTo>
                  <a:pt x="229292" y="75437"/>
                </a:lnTo>
                <a:lnTo>
                  <a:pt x="230758" y="0"/>
                </a:lnTo>
                <a:close/>
              </a:path>
              <a:path w="1532254" h="250189">
                <a:moveTo>
                  <a:pt x="1304289" y="97295"/>
                </a:moveTo>
                <a:lnTo>
                  <a:pt x="1302765" y="173495"/>
                </a:lnTo>
                <a:lnTo>
                  <a:pt x="1340866" y="174243"/>
                </a:lnTo>
                <a:lnTo>
                  <a:pt x="1342390" y="98043"/>
                </a:lnTo>
                <a:lnTo>
                  <a:pt x="1304289" y="97295"/>
                </a:lnTo>
                <a:close/>
              </a:path>
              <a:path w="1532254" h="250189">
                <a:moveTo>
                  <a:pt x="229277" y="76184"/>
                </a:moveTo>
                <a:lnTo>
                  <a:pt x="227795" y="152385"/>
                </a:lnTo>
                <a:lnTo>
                  <a:pt x="1302765" y="173495"/>
                </a:lnTo>
                <a:lnTo>
                  <a:pt x="1304289" y="97295"/>
                </a:lnTo>
                <a:lnTo>
                  <a:pt x="229277" y="76184"/>
                </a:lnTo>
                <a:close/>
              </a:path>
              <a:path w="1532254" h="250189">
                <a:moveTo>
                  <a:pt x="191262" y="75437"/>
                </a:moveTo>
                <a:lnTo>
                  <a:pt x="189738" y="151637"/>
                </a:lnTo>
                <a:lnTo>
                  <a:pt x="227795" y="152385"/>
                </a:lnTo>
                <a:lnTo>
                  <a:pt x="229277" y="76184"/>
                </a:lnTo>
                <a:lnTo>
                  <a:pt x="191262" y="75437"/>
                </a:lnTo>
                <a:close/>
              </a:path>
              <a:path w="1532254" h="250189">
                <a:moveTo>
                  <a:pt x="229292" y="75437"/>
                </a:moveTo>
                <a:lnTo>
                  <a:pt x="191262" y="75437"/>
                </a:lnTo>
                <a:lnTo>
                  <a:pt x="229277" y="76184"/>
                </a:lnTo>
                <a:lnTo>
                  <a:pt x="229292" y="75437"/>
                </a:lnTo>
                <a:close/>
              </a:path>
            </a:pathLst>
          </a:custGeom>
          <a:solidFill>
            <a:srgbClr val="FF0000"/>
          </a:solid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dirty="0"/>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804" y="58369"/>
            <a:ext cx="2200910" cy="452120"/>
          </a:xfrm>
          <a:prstGeom prst="rect">
            <a:avLst/>
          </a:prstGeom>
        </p:spPr>
        <p:txBody>
          <a:bodyPr vert="horz" wrap="square" lIns="0" tIns="12065" rIns="0" bIns="0" rtlCol="0">
            <a:spAutoFit/>
          </a:bodyPr>
          <a:lstStyle/>
          <a:p>
            <a:pPr marL="12700">
              <a:lnSpc>
                <a:spcPct val="100000"/>
              </a:lnSpc>
              <a:spcBef>
                <a:spcPts val="95"/>
              </a:spcBef>
            </a:pPr>
            <a:r>
              <a:rPr lang="en-US" sz="2800" spc="-10" dirty="0"/>
              <a:t>Conclusion</a:t>
            </a:r>
            <a:endParaRPr sz="2800" dirty="0"/>
          </a:p>
        </p:txBody>
      </p:sp>
      <p:sp>
        <p:nvSpPr>
          <p:cNvPr id="3" name="object 3"/>
          <p:cNvSpPr txBox="1"/>
          <p:nvPr/>
        </p:nvSpPr>
        <p:spPr>
          <a:xfrm>
            <a:off x="1237589" y="788288"/>
            <a:ext cx="9681845" cy="1206677"/>
          </a:xfrm>
          <a:prstGeom prst="rect">
            <a:avLst/>
          </a:prstGeom>
        </p:spPr>
        <p:txBody>
          <a:bodyPr vert="horz" wrap="square" lIns="0" tIns="12700" rIns="0" bIns="0" rtlCol="0">
            <a:spAutoFit/>
          </a:bodyPr>
          <a:lstStyle/>
          <a:p>
            <a:pPr marL="12700" marR="5080" algn="just">
              <a:lnSpc>
                <a:spcPct val="150000"/>
              </a:lnSpc>
              <a:spcBef>
                <a:spcPts val="100"/>
              </a:spcBef>
            </a:pPr>
            <a:r>
              <a:rPr lang="en-US" spc="-5" dirty="0">
                <a:latin typeface="Century Gothic"/>
                <a:cs typeface="Century Gothic"/>
              </a:rPr>
              <a:t>Based on the results of the pilot project, after analyzing all the advantages and disadvantages of ASTER software, it was decided that it would be advisable to use it in the further organization of new workstations at the enterprise</a:t>
            </a:r>
            <a:r>
              <a:rPr sz="1800" spc="-5" dirty="0">
                <a:latin typeface="Century Gothic"/>
                <a:cs typeface="Century Gothic"/>
              </a:rPr>
              <a:t>.</a:t>
            </a:r>
            <a:endParaRPr sz="1800" dirty="0">
              <a:latin typeface="Century Gothic"/>
              <a:cs typeface="Century Gothic"/>
            </a:endParaRPr>
          </a:p>
        </p:txBody>
      </p:sp>
      <p:sp>
        <p:nvSpPr>
          <p:cNvPr id="4" name="object 4"/>
          <p:cNvSpPr/>
          <p:nvPr/>
        </p:nvSpPr>
        <p:spPr>
          <a:xfrm>
            <a:off x="2848355" y="1906523"/>
            <a:ext cx="5727192" cy="455371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dirty="0"/>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3429000"/>
            <a:ext cx="12183110" cy="1108075"/>
          </a:xfrm>
          <a:custGeom>
            <a:avLst/>
            <a:gdLst/>
            <a:ahLst/>
            <a:cxnLst/>
            <a:rect l="l" t="t" r="r" b="b"/>
            <a:pathLst>
              <a:path w="12183110" h="1108075">
                <a:moveTo>
                  <a:pt x="0" y="1107948"/>
                </a:moveTo>
                <a:lnTo>
                  <a:pt x="12182856" y="1107948"/>
                </a:lnTo>
                <a:lnTo>
                  <a:pt x="12182856" y="0"/>
                </a:lnTo>
                <a:lnTo>
                  <a:pt x="0" y="0"/>
                </a:lnTo>
                <a:lnTo>
                  <a:pt x="0" y="1107948"/>
                </a:lnTo>
                <a:close/>
              </a:path>
            </a:pathLst>
          </a:custGeom>
          <a:solidFill>
            <a:srgbClr val="FFD200">
              <a:alpha val="76861"/>
            </a:srgbClr>
          </a:solidFill>
        </p:spPr>
        <p:txBody>
          <a:bodyPr wrap="square" lIns="0" tIns="0" rIns="0" bIns="0" rtlCol="0"/>
          <a:lstStyle/>
          <a:p>
            <a:endParaRPr/>
          </a:p>
        </p:txBody>
      </p:sp>
      <p:sp>
        <p:nvSpPr>
          <p:cNvPr id="5" name="object 5"/>
          <p:cNvSpPr txBox="1">
            <a:spLocks noGrp="1"/>
          </p:cNvSpPr>
          <p:nvPr>
            <p:ph type="title"/>
          </p:nvPr>
        </p:nvSpPr>
        <p:spPr>
          <a:xfrm>
            <a:off x="-9145" y="3413463"/>
            <a:ext cx="12192000" cy="1028487"/>
          </a:xfrm>
          <a:prstGeom prst="rect">
            <a:avLst/>
          </a:prstGeom>
        </p:spPr>
        <p:txBody>
          <a:bodyPr vert="horz" wrap="square" lIns="0" tIns="12700" rIns="0" bIns="0" rtlCol="0">
            <a:spAutoFit/>
          </a:bodyPr>
          <a:lstStyle/>
          <a:p>
            <a:pPr marL="12700" algn="ctr">
              <a:lnSpc>
                <a:spcPct val="100000"/>
              </a:lnSpc>
              <a:spcBef>
                <a:spcPts val="100"/>
              </a:spcBef>
            </a:pPr>
            <a:r>
              <a:rPr lang="en-US" spc="-5" dirty="0"/>
              <a:t>Thank you for your attention!</a:t>
            </a:r>
            <a:endParaRPr spc="-5" dirty="0"/>
          </a:p>
        </p:txBody>
      </p:sp>
      <p:sp>
        <p:nvSpPr>
          <p:cNvPr id="6" name="object 6"/>
          <p:cNvSpPr/>
          <p:nvPr/>
        </p:nvSpPr>
        <p:spPr>
          <a:xfrm>
            <a:off x="5230367" y="1232916"/>
            <a:ext cx="1712976" cy="17145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38811"/>
            <a:ext cx="8608061"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t>Directions of IT development of JSC “82 SRZ”</a:t>
            </a:r>
            <a:endParaRPr sz="2800" dirty="0"/>
          </a:p>
        </p:txBody>
      </p:sp>
      <p:sp>
        <p:nvSpPr>
          <p:cNvPr id="3" name="object 3"/>
          <p:cNvSpPr txBox="1"/>
          <p:nvPr/>
        </p:nvSpPr>
        <p:spPr>
          <a:xfrm>
            <a:off x="5097017" y="3672585"/>
            <a:ext cx="2057400" cy="726440"/>
          </a:xfrm>
          <a:prstGeom prst="rect">
            <a:avLst/>
          </a:prstGeom>
        </p:spPr>
        <p:txBody>
          <a:bodyPr vert="horz" wrap="square" lIns="0" tIns="48895" rIns="0" bIns="0" rtlCol="0">
            <a:spAutoFit/>
          </a:bodyPr>
          <a:lstStyle/>
          <a:p>
            <a:pPr marL="228600" marR="5080" indent="-216535">
              <a:lnSpc>
                <a:spcPts val="2640"/>
              </a:lnSpc>
              <a:spcBef>
                <a:spcPts val="385"/>
              </a:spcBef>
            </a:pPr>
            <a:r>
              <a:rPr sz="2400" spc="-5" dirty="0">
                <a:latin typeface="Century Gothic"/>
                <a:cs typeface="Century Gothic"/>
              </a:rPr>
              <a:t>Н</a:t>
            </a:r>
            <a:r>
              <a:rPr sz="2400" spc="5" dirty="0">
                <a:latin typeface="Century Gothic"/>
                <a:cs typeface="Century Gothic"/>
              </a:rPr>
              <a:t>а</a:t>
            </a:r>
            <a:r>
              <a:rPr sz="2400" spc="-5" dirty="0">
                <a:latin typeface="Century Gothic"/>
                <a:cs typeface="Century Gothic"/>
              </a:rPr>
              <a:t>пра</a:t>
            </a:r>
            <a:r>
              <a:rPr sz="2400" spc="5" dirty="0">
                <a:latin typeface="Century Gothic"/>
                <a:cs typeface="Century Gothic"/>
              </a:rPr>
              <a:t>в</a:t>
            </a:r>
            <a:r>
              <a:rPr sz="2400" spc="-5" dirty="0">
                <a:latin typeface="Century Gothic"/>
                <a:cs typeface="Century Gothic"/>
              </a:rPr>
              <a:t>ле</a:t>
            </a:r>
            <a:r>
              <a:rPr sz="2400" dirty="0">
                <a:latin typeface="Century Gothic"/>
                <a:cs typeface="Century Gothic"/>
              </a:rPr>
              <a:t>н</a:t>
            </a:r>
            <a:r>
              <a:rPr sz="2400" spc="-5" dirty="0">
                <a:latin typeface="Century Gothic"/>
                <a:cs typeface="Century Gothic"/>
              </a:rPr>
              <a:t>ия  </a:t>
            </a:r>
            <a:r>
              <a:rPr sz="2400" spc="-10" dirty="0">
                <a:latin typeface="Century Gothic"/>
                <a:cs typeface="Century Gothic"/>
              </a:rPr>
              <a:t>IT </a:t>
            </a:r>
            <a:r>
              <a:rPr sz="2400" spc="-5" dirty="0">
                <a:latin typeface="Century Gothic"/>
                <a:cs typeface="Century Gothic"/>
              </a:rPr>
              <a:t>развития</a:t>
            </a:r>
            <a:endParaRPr sz="2400">
              <a:latin typeface="Century Gothic"/>
              <a:cs typeface="Century Gothic"/>
            </a:endParaRPr>
          </a:p>
        </p:txBody>
      </p:sp>
      <p:sp>
        <p:nvSpPr>
          <p:cNvPr id="4" name="object 4"/>
          <p:cNvSpPr txBox="1"/>
          <p:nvPr/>
        </p:nvSpPr>
        <p:spPr>
          <a:xfrm>
            <a:off x="5213350" y="1320165"/>
            <a:ext cx="1730375" cy="551180"/>
          </a:xfrm>
          <a:prstGeom prst="rect">
            <a:avLst/>
          </a:prstGeom>
        </p:spPr>
        <p:txBody>
          <a:bodyPr vert="horz" wrap="square" lIns="0" tIns="12700" rIns="0" bIns="0" rtlCol="0">
            <a:spAutoFit/>
          </a:bodyPr>
          <a:lstStyle/>
          <a:p>
            <a:pPr marL="1905" algn="ctr">
              <a:lnSpc>
                <a:spcPts val="2070"/>
              </a:lnSpc>
              <a:spcBef>
                <a:spcPts val="100"/>
              </a:spcBef>
            </a:pPr>
            <a:r>
              <a:rPr sz="1800" spc="-5" dirty="0">
                <a:latin typeface="Century Gothic"/>
                <a:cs typeface="Century Gothic"/>
              </a:rPr>
              <a:t>Новое</a:t>
            </a:r>
            <a:endParaRPr sz="1800">
              <a:latin typeface="Century Gothic"/>
              <a:cs typeface="Century Gothic"/>
            </a:endParaRPr>
          </a:p>
          <a:p>
            <a:pPr algn="ctr">
              <a:lnSpc>
                <a:spcPts val="2070"/>
              </a:lnSpc>
            </a:pPr>
            <a:r>
              <a:rPr sz="1800" spc="-10" dirty="0">
                <a:latin typeface="Century Gothic"/>
                <a:cs typeface="Century Gothic"/>
              </a:rPr>
              <a:t>оборудование</a:t>
            </a:r>
            <a:endParaRPr sz="1800">
              <a:latin typeface="Century Gothic"/>
              <a:cs typeface="Century Gothic"/>
            </a:endParaRPr>
          </a:p>
        </p:txBody>
      </p:sp>
      <p:sp>
        <p:nvSpPr>
          <p:cNvPr id="5" name="object 5"/>
          <p:cNvSpPr/>
          <p:nvPr/>
        </p:nvSpPr>
        <p:spPr>
          <a:xfrm>
            <a:off x="1091183" y="1027175"/>
            <a:ext cx="9986772" cy="5216651"/>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8206358" y="2566000"/>
            <a:ext cx="2871597" cy="553357"/>
          </a:xfrm>
          <a:prstGeom prst="rect">
            <a:avLst/>
          </a:prstGeom>
        </p:spPr>
        <p:txBody>
          <a:bodyPr vert="horz" wrap="square" lIns="0" tIns="40005" rIns="0" bIns="0" rtlCol="0">
            <a:spAutoFit/>
          </a:bodyPr>
          <a:lstStyle/>
          <a:p>
            <a:pPr marL="896619" marR="5080" indent="-884555">
              <a:lnSpc>
                <a:spcPts val="1980"/>
              </a:lnSpc>
              <a:spcBef>
                <a:spcPts val="315"/>
              </a:spcBef>
            </a:pPr>
            <a:r>
              <a:rPr lang="en-US" spc="-10" dirty="0">
                <a:latin typeface="Century Gothic"/>
                <a:cs typeface="Century Gothic"/>
              </a:rPr>
              <a:t>Introduction of new software</a:t>
            </a:r>
            <a:endParaRPr sz="1800" dirty="0">
              <a:latin typeface="Century Gothic"/>
              <a:cs typeface="Century Gothic"/>
            </a:endParaRPr>
          </a:p>
        </p:txBody>
      </p:sp>
      <p:sp>
        <p:nvSpPr>
          <p:cNvPr id="10" name="object 10"/>
          <p:cNvSpPr txBox="1"/>
          <p:nvPr/>
        </p:nvSpPr>
        <p:spPr>
          <a:xfrm>
            <a:off x="11909043" y="6531987"/>
            <a:ext cx="135255" cy="212725"/>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latin typeface="Century Gothic"/>
                <a:cs typeface="Century Gothic"/>
              </a:rPr>
              <a:t>2</a:t>
            </a:fld>
            <a:endParaRPr sz="1200">
              <a:latin typeface="Century Gothic"/>
              <a:cs typeface="Century Gothic"/>
            </a:endParaRPr>
          </a:p>
        </p:txBody>
      </p:sp>
      <p:sp>
        <p:nvSpPr>
          <p:cNvPr id="7" name="object 7"/>
          <p:cNvSpPr txBox="1"/>
          <p:nvPr/>
        </p:nvSpPr>
        <p:spPr>
          <a:xfrm>
            <a:off x="7696200" y="5211540"/>
            <a:ext cx="2590800" cy="820738"/>
          </a:xfrm>
          <a:prstGeom prst="rect">
            <a:avLst/>
          </a:prstGeom>
        </p:spPr>
        <p:txBody>
          <a:bodyPr vert="horz" wrap="square" lIns="0" tIns="12700" rIns="0" bIns="0" rtlCol="0">
            <a:spAutoFit/>
          </a:bodyPr>
          <a:lstStyle/>
          <a:p>
            <a:pPr algn="ctr">
              <a:lnSpc>
                <a:spcPts val="2070"/>
              </a:lnSpc>
              <a:spcBef>
                <a:spcPts val="100"/>
              </a:spcBef>
            </a:pPr>
            <a:r>
              <a:rPr lang="en-US" spc="-10" dirty="0">
                <a:latin typeface="Century Gothic"/>
                <a:cs typeface="Century Gothic"/>
              </a:rPr>
              <a:t>Transition to electronic document management</a:t>
            </a:r>
            <a:endParaRPr sz="1800" dirty="0">
              <a:latin typeface="Century Gothic"/>
              <a:cs typeface="Century Gothic"/>
            </a:endParaRPr>
          </a:p>
        </p:txBody>
      </p:sp>
      <p:sp>
        <p:nvSpPr>
          <p:cNvPr id="8" name="object 8"/>
          <p:cNvSpPr txBox="1"/>
          <p:nvPr/>
        </p:nvSpPr>
        <p:spPr>
          <a:xfrm>
            <a:off x="2468372" y="5346319"/>
            <a:ext cx="1638300" cy="551180"/>
          </a:xfrm>
          <a:prstGeom prst="rect">
            <a:avLst/>
          </a:prstGeom>
        </p:spPr>
        <p:txBody>
          <a:bodyPr vert="horz" wrap="square" lIns="0" tIns="40005" rIns="0" bIns="0" rtlCol="0">
            <a:spAutoFit/>
          </a:bodyPr>
          <a:lstStyle/>
          <a:p>
            <a:pPr marL="306705" marR="5080" indent="-294640">
              <a:lnSpc>
                <a:spcPts val="1980"/>
              </a:lnSpc>
              <a:spcBef>
                <a:spcPts val="315"/>
              </a:spcBef>
            </a:pPr>
            <a:r>
              <a:rPr lang="en-US" spc="-5" dirty="0">
                <a:latin typeface="Century Gothic"/>
                <a:cs typeface="Century Gothic"/>
              </a:rPr>
              <a:t>Creation of an ERP system</a:t>
            </a:r>
            <a:endParaRPr sz="1800" dirty="0">
              <a:latin typeface="Century Gothic"/>
              <a:cs typeface="Century Gothic"/>
            </a:endParaRPr>
          </a:p>
        </p:txBody>
      </p:sp>
      <p:sp>
        <p:nvSpPr>
          <p:cNvPr id="9" name="object 9"/>
          <p:cNvSpPr txBox="1"/>
          <p:nvPr/>
        </p:nvSpPr>
        <p:spPr>
          <a:xfrm>
            <a:off x="1652397" y="2635314"/>
            <a:ext cx="2338070" cy="551433"/>
          </a:xfrm>
          <a:prstGeom prst="rect">
            <a:avLst/>
          </a:prstGeom>
        </p:spPr>
        <p:txBody>
          <a:bodyPr vert="horz" wrap="square" lIns="0" tIns="12700" rIns="0" bIns="0" rtlCol="0">
            <a:spAutoFit/>
          </a:bodyPr>
          <a:lstStyle/>
          <a:p>
            <a:pPr marL="635" algn="ctr">
              <a:lnSpc>
                <a:spcPts val="2070"/>
              </a:lnSpc>
              <a:spcBef>
                <a:spcPts val="100"/>
              </a:spcBef>
            </a:pPr>
            <a:r>
              <a:rPr lang="en-US" spc="-5" dirty="0">
                <a:latin typeface="Century Gothic"/>
                <a:cs typeface="Century Gothic"/>
              </a:rPr>
              <a:t>New automated workstations</a:t>
            </a:r>
            <a:endParaRPr sz="1800" dirty="0">
              <a:latin typeface="Century Gothic"/>
              <a:cs typeface="Century Gothic"/>
            </a:endParaRPr>
          </a:p>
        </p:txBody>
      </p:sp>
      <p:sp>
        <p:nvSpPr>
          <p:cNvPr id="11" name="TextBox 10">
            <a:extLst>
              <a:ext uri="{FF2B5EF4-FFF2-40B4-BE49-F238E27FC236}">
                <a16:creationId xmlns:a16="http://schemas.microsoft.com/office/drawing/2014/main" id="{B3C85C90-0735-45E4-BB7C-CCE4A22CD268}"/>
              </a:ext>
            </a:extLst>
          </p:cNvPr>
          <p:cNvSpPr txBox="1"/>
          <p:nvPr/>
        </p:nvSpPr>
        <p:spPr>
          <a:xfrm>
            <a:off x="5101208" y="3581400"/>
            <a:ext cx="1989583" cy="646331"/>
          </a:xfrm>
          <a:prstGeom prst="rect">
            <a:avLst/>
          </a:prstGeom>
          <a:noFill/>
        </p:spPr>
        <p:txBody>
          <a:bodyPr wrap="square" rtlCol="0">
            <a:spAutoFit/>
          </a:bodyPr>
          <a:lstStyle/>
          <a:p>
            <a:pPr algn="ctr"/>
            <a:r>
              <a:rPr lang="en-US" dirty="0">
                <a:latin typeface="Century Gothic" panose="020B0502020202020204" pitchFamily="34" charset="0"/>
              </a:rPr>
              <a:t>Directions of IT Development</a:t>
            </a:r>
            <a:endParaRPr lang="ru-RU" dirty="0">
              <a:latin typeface="Century Gothic" panose="020B0502020202020204" pitchFamily="34" charset="0"/>
            </a:endParaRPr>
          </a:p>
        </p:txBody>
      </p:sp>
      <p:sp>
        <p:nvSpPr>
          <p:cNvPr id="12" name="TextBox 11">
            <a:extLst>
              <a:ext uri="{FF2B5EF4-FFF2-40B4-BE49-F238E27FC236}">
                <a16:creationId xmlns:a16="http://schemas.microsoft.com/office/drawing/2014/main" id="{CF259802-9A86-44D7-BA06-E7E6F123BDE1}"/>
              </a:ext>
            </a:extLst>
          </p:cNvPr>
          <p:cNvSpPr txBox="1"/>
          <p:nvPr/>
        </p:nvSpPr>
        <p:spPr>
          <a:xfrm>
            <a:off x="5097017" y="1447800"/>
            <a:ext cx="1989583" cy="369332"/>
          </a:xfrm>
          <a:prstGeom prst="rect">
            <a:avLst/>
          </a:prstGeom>
          <a:noFill/>
        </p:spPr>
        <p:txBody>
          <a:bodyPr wrap="square" rtlCol="0">
            <a:spAutoFit/>
          </a:bodyPr>
          <a:lstStyle/>
          <a:p>
            <a:r>
              <a:rPr lang="en-US" dirty="0">
                <a:latin typeface="Century Gothic" panose="020B0502020202020204" pitchFamily="34" charset="0"/>
              </a:rPr>
              <a:t>New equipment</a:t>
            </a:r>
            <a:endParaRPr lang="ru-RU" dirty="0">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58369"/>
            <a:ext cx="7158355" cy="452120"/>
          </a:xfrm>
          <a:prstGeom prst="rect">
            <a:avLst/>
          </a:prstGeom>
        </p:spPr>
        <p:txBody>
          <a:bodyPr vert="horz" wrap="square" lIns="0" tIns="12065" rIns="0" bIns="0" rtlCol="0">
            <a:spAutoFit/>
          </a:bodyPr>
          <a:lstStyle/>
          <a:p>
            <a:pPr marL="12700">
              <a:lnSpc>
                <a:spcPct val="100000"/>
              </a:lnSpc>
              <a:spcBef>
                <a:spcPts val="95"/>
              </a:spcBef>
            </a:pPr>
            <a:r>
              <a:rPr lang="en-US" sz="2800" spc="-10" dirty="0"/>
              <a:t>Problems facing the IT department</a:t>
            </a:r>
            <a:endParaRPr sz="2800" dirty="0"/>
          </a:p>
        </p:txBody>
      </p:sp>
      <p:sp>
        <p:nvSpPr>
          <p:cNvPr id="3" name="object 3"/>
          <p:cNvSpPr/>
          <p:nvPr/>
        </p:nvSpPr>
        <p:spPr>
          <a:xfrm>
            <a:off x="1827880" y="725423"/>
            <a:ext cx="2861209" cy="19933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96940" y="725423"/>
            <a:ext cx="4855464" cy="199948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065005" y="3675888"/>
            <a:ext cx="3293623" cy="259689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965118" y="3618810"/>
            <a:ext cx="2884394" cy="2653633"/>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2266569" y="2934715"/>
            <a:ext cx="2171700" cy="299720"/>
          </a:xfrm>
          <a:prstGeom prst="rect">
            <a:avLst/>
          </a:prstGeom>
        </p:spPr>
        <p:txBody>
          <a:bodyPr vert="horz" wrap="square" lIns="0" tIns="12700" rIns="0" bIns="0" rtlCol="0">
            <a:spAutoFit/>
          </a:bodyPr>
          <a:lstStyle/>
          <a:p>
            <a:pPr marL="12700" algn="ctr">
              <a:lnSpc>
                <a:spcPct val="100000"/>
              </a:lnSpc>
              <a:spcBef>
                <a:spcPts val="100"/>
              </a:spcBef>
            </a:pPr>
            <a:r>
              <a:rPr lang="en-US" dirty="0">
                <a:latin typeface="Century Gothic" panose="020B0502020202020204" pitchFamily="34" charset="0"/>
              </a:rPr>
              <a:t>Lack of budget</a:t>
            </a:r>
            <a:r>
              <a:rPr lang="en-US" dirty="0"/>
              <a:t> </a:t>
            </a:r>
            <a:endParaRPr sz="1800" dirty="0">
              <a:latin typeface="Century Gothic"/>
              <a:cs typeface="Century Gothic"/>
            </a:endParaRPr>
          </a:p>
        </p:txBody>
      </p:sp>
      <p:sp>
        <p:nvSpPr>
          <p:cNvPr id="11" name="object 11"/>
          <p:cNvSpPr txBox="1"/>
          <p:nvPr/>
        </p:nvSpPr>
        <p:spPr>
          <a:xfrm>
            <a:off x="11909043" y="6531987"/>
            <a:ext cx="135255" cy="212725"/>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latin typeface="Century Gothic"/>
                <a:cs typeface="Century Gothic"/>
              </a:rPr>
              <a:t>3</a:t>
            </a:fld>
            <a:endParaRPr sz="1200">
              <a:latin typeface="Century Gothic"/>
              <a:cs typeface="Century Gothic"/>
            </a:endParaRPr>
          </a:p>
        </p:txBody>
      </p:sp>
      <p:sp>
        <p:nvSpPr>
          <p:cNvPr id="8" name="object 8"/>
          <p:cNvSpPr txBox="1"/>
          <p:nvPr/>
        </p:nvSpPr>
        <p:spPr>
          <a:xfrm>
            <a:off x="7229602" y="2948685"/>
            <a:ext cx="2497455" cy="299720"/>
          </a:xfrm>
          <a:prstGeom prst="rect">
            <a:avLst/>
          </a:prstGeom>
        </p:spPr>
        <p:txBody>
          <a:bodyPr vert="horz" wrap="square" lIns="0" tIns="12700" rIns="0" bIns="0" rtlCol="0">
            <a:spAutoFit/>
          </a:bodyPr>
          <a:lstStyle/>
          <a:p>
            <a:pPr marL="12700" algn="ctr">
              <a:lnSpc>
                <a:spcPct val="100000"/>
              </a:lnSpc>
              <a:spcBef>
                <a:spcPts val="100"/>
              </a:spcBef>
            </a:pPr>
            <a:r>
              <a:rPr lang="en-US" spc="-5" dirty="0">
                <a:latin typeface="Century Gothic"/>
                <a:cs typeface="Century Gothic"/>
              </a:rPr>
              <a:t>Limited time</a:t>
            </a:r>
            <a:endParaRPr sz="1800" dirty="0">
              <a:latin typeface="Century Gothic"/>
              <a:cs typeface="Century Gothic"/>
            </a:endParaRPr>
          </a:p>
        </p:txBody>
      </p:sp>
      <p:sp>
        <p:nvSpPr>
          <p:cNvPr id="9" name="object 9"/>
          <p:cNvSpPr txBox="1"/>
          <p:nvPr/>
        </p:nvSpPr>
        <p:spPr>
          <a:xfrm>
            <a:off x="906881" y="6321348"/>
            <a:ext cx="4732020" cy="299720"/>
          </a:xfrm>
          <a:prstGeom prst="rect">
            <a:avLst/>
          </a:prstGeom>
        </p:spPr>
        <p:txBody>
          <a:bodyPr vert="horz" wrap="square" lIns="0" tIns="12700" rIns="0" bIns="0" rtlCol="0">
            <a:spAutoFit/>
          </a:bodyPr>
          <a:lstStyle/>
          <a:p>
            <a:pPr marL="12700" algn="ctr">
              <a:lnSpc>
                <a:spcPct val="100000"/>
              </a:lnSpc>
              <a:spcBef>
                <a:spcPts val="100"/>
              </a:spcBef>
            </a:pPr>
            <a:r>
              <a:rPr lang="en-US" spc="-5" dirty="0">
                <a:latin typeface="Century Gothic"/>
                <a:cs typeface="Century Gothic"/>
              </a:rPr>
              <a:t>Moral and physical wear of equipment</a:t>
            </a:r>
            <a:endParaRPr sz="1800" dirty="0">
              <a:latin typeface="Century Gothic"/>
              <a:cs typeface="Century Gothic"/>
            </a:endParaRPr>
          </a:p>
        </p:txBody>
      </p:sp>
      <p:sp>
        <p:nvSpPr>
          <p:cNvPr id="10" name="object 10"/>
          <p:cNvSpPr txBox="1"/>
          <p:nvPr/>
        </p:nvSpPr>
        <p:spPr>
          <a:xfrm>
            <a:off x="7065005" y="6321348"/>
            <a:ext cx="3145795" cy="289823"/>
          </a:xfrm>
          <a:prstGeom prst="rect">
            <a:avLst/>
          </a:prstGeom>
        </p:spPr>
        <p:txBody>
          <a:bodyPr vert="horz" wrap="square" lIns="0" tIns="12700" rIns="0" bIns="0" rtlCol="0">
            <a:spAutoFit/>
          </a:bodyPr>
          <a:lstStyle/>
          <a:p>
            <a:pPr marL="12700" algn="ctr">
              <a:lnSpc>
                <a:spcPct val="100000"/>
              </a:lnSpc>
              <a:spcBef>
                <a:spcPts val="100"/>
              </a:spcBef>
            </a:pPr>
            <a:r>
              <a:rPr lang="en-US" spc="-5" dirty="0">
                <a:latin typeface="Century Gothic"/>
                <a:cs typeface="Century Gothic"/>
              </a:rPr>
              <a:t>Demurrage of technique</a:t>
            </a:r>
            <a:endParaRPr sz="1800" dirty="0">
              <a:latin typeface="Century Gothic"/>
              <a:cs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804" y="38811"/>
            <a:ext cx="3489325" cy="452120"/>
          </a:xfrm>
          <a:prstGeom prst="rect">
            <a:avLst/>
          </a:prstGeom>
        </p:spPr>
        <p:txBody>
          <a:bodyPr vert="horz" wrap="square" lIns="0" tIns="12065" rIns="0" bIns="0" rtlCol="0">
            <a:spAutoFit/>
          </a:bodyPr>
          <a:lstStyle/>
          <a:p>
            <a:pPr marL="12700">
              <a:lnSpc>
                <a:spcPct val="100000"/>
              </a:lnSpc>
              <a:spcBef>
                <a:spcPts val="95"/>
              </a:spcBef>
            </a:pPr>
            <a:r>
              <a:rPr lang="en-US" sz="2800" spc="-10" dirty="0"/>
              <a:t>Solution options</a:t>
            </a:r>
            <a:endParaRPr sz="2800" dirty="0"/>
          </a:p>
        </p:txBody>
      </p:sp>
      <p:sp>
        <p:nvSpPr>
          <p:cNvPr id="3" name="object 3"/>
          <p:cNvSpPr/>
          <p:nvPr/>
        </p:nvSpPr>
        <p:spPr>
          <a:xfrm>
            <a:off x="723900" y="3255264"/>
            <a:ext cx="3395472" cy="25466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781290" y="1257808"/>
            <a:ext cx="1854200" cy="1854200"/>
          </a:xfrm>
          <a:custGeom>
            <a:avLst/>
            <a:gdLst/>
            <a:ahLst/>
            <a:cxnLst/>
            <a:rect l="l" t="t" r="r" b="b"/>
            <a:pathLst>
              <a:path w="1854200" h="1854200">
                <a:moveTo>
                  <a:pt x="143763" y="0"/>
                </a:moveTo>
                <a:lnTo>
                  <a:pt x="143763" y="143763"/>
                </a:lnTo>
                <a:lnTo>
                  <a:pt x="0" y="143763"/>
                </a:lnTo>
                <a:lnTo>
                  <a:pt x="1638300" y="1781937"/>
                </a:lnTo>
                <a:lnTo>
                  <a:pt x="1566417" y="1853818"/>
                </a:lnTo>
                <a:lnTo>
                  <a:pt x="1853818" y="1853818"/>
                </a:lnTo>
                <a:lnTo>
                  <a:pt x="1853818" y="1638300"/>
                </a:lnTo>
                <a:lnTo>
                  <a:pt x="1781936" y="1638300"/>
                </a:lnTo>
                <a:lnTo>
                  <a:pt x="143763" y="0"/>
                </a:lnTo>
                <a:close/>
              </a:path>
              <a:path w="1854200" h="1854200">
                <a:moveTo>
                  <a:pt x="1853818" y="1566417"/>
                </a:moveTo>
                <a:lnTo>
                  <a:pt x="1781936" y="1638300"/>
                </a:lnTo>
                <a:lnTo>
                  <a:pt x="1853818" y="1638300"/>
                </a:lnTo>
                <a:lnTo>
                  <a:pt x="1853818" y="1566417"/>
                </a:lnTo>
                <a:close/>
              </a:path>
            </a:pathLst>
          </a:custGeom>
          <a:solidFill>
            <a:srgbClr val="FFD200"/>
          </a:solidFill>
        </p:spPr>
        <p:txBody>
          <a:bodyPr wrap="square" lIns="0" tIns="0" rIns="0" bIns="0" rtlCol="0"/>
          <a:lstStyle/>
          <a:p>
            <a:endParaRPr/>
          </a:p>
        </p:txBody>
      </p:sp>
      <p:sp>
        <p:nvSpPr>
          <p:cNvPr id="5" name="object 5"/>
          <p:cNvSpPr/>
          <p:nvPr/>
        </p:nvSpPr>
        <p:spPr>
          <a:xfrm>
            <a:off x="7781290" y="1257808"/>
            <a:ext cx="1854200" cy="1854200"/>
          </a:xfrm>
          <a:custGeom>
            <a:avLst/>
            <a:gdLst/>
            <a:ahLst/>
            <a:cxnLst/>
            <a:rect l="l" t="t" r="r" b="b"/>
            <a:pathLst>
              <a:path w="1854200" h="1854200">
                <a:moveTo>
                  <a:pt x="143763" y="0"/>
                </a:moveTo>
                <a:lnTo>
                  <a:pt x="1781936" y="1638300"/>
                </a:lnTo>
                <a:lnTo>
                  <a:pt x="1853818" y="1566417"/>
                </a:lnTo>
                <a:lnTo>
                  <a:pt x="1853818" y="1853818"/>
                </a:lnTo>
                <a:lnTo>
                  <a:pt x="1566417" y="1853818"/>
                </a:lnTo>
                <a:lnTo>
                  <a:pt x="1638300" y="1781937"/>
                </a:lnTo>
                <a:lnTo>
                  <a:pt x="0" y="143763"/>
                </a:lnTo>
                <a:lnTo>
                  <a:pt x="143763" y="143763"/>
                </a:lnTo>
                <a:lnTo>
                  <a:pt x="143763" y="0"/>
                </a:lnTo>
                <a:close/>
              </a:path>
            </a:pathLst>
          </a:custGeom>
          <a:ln w="19050">
            <a:solidFill>
              <a:srgbClr val="000000"/>
            </a:solidFill>
          </a:ln>
        </p:spPr>
        <p:txBody>
          <a:bodyPr wrap="square" lIns="0" tIns="0" rIns="0" bIns="0" rtlCol="0"/>
          <a:lstStyle/>
          <a:p>
            <a:endParaRPr/>
          </a:p>
        </p:txBody>
      </p:sp>
      <p:sp>
        <p:nvSpPr>
          <p:cNvPr id="6" name="object 6"/>
          <p:cNvSpPr/>
          <p:nvPr/>
        </p:nvSpPr>
        <p:spPr>
          <a:xfrm>
            <a:off x="6128765" y="1184910"/>
            <a:ext cx="405765" cy="2341245"/>
          </a:xfrm>
          <a:custGeom>
            <a:avLst/>
            <a:gdLst/>
            <a:ahLst/>
            <a:cxnLst/>
            <a:rect l="l" t="t" r="r" b="b"/>
            <a:pathLst>
              <a:path w="405765" h="2341245">
                <a:moveTo>
                  <a:pt x="405384" y="2138172"/>
                </a:moveTo>
                <a:lnTo>
                  <a:pt x="0" y="2138172"/>
                </a:lnTo>
                <a:lnTo>
                  <a:pt x="202692" y="2340864"/>
                </a:lnTo>
                <a:lnTo>
                  <a:pt x="405384" y="2138172"/>
                </a:lnTo>
                <a:close/>
              </a:path>
              <a:path w="405765" h="2341245">
                <a:moveTo>
                  <a:pt x="101346" y="0"/>
                </a:moveTo>
                <a:lnTo>
                  <a:pt x="101346" y="2138172"/>
                </a:lnTo>
                <a:lnTo>
                  <a:pt x="304038" y="2138172"/>
                </a:lnTo>
                <a:lnTo>
                  <a:pt x="304038" y="101345"/>
                </a:lnTo>
                <a:lnTo>
                  <a:pt x="202692" y="101345"/>
                </a:lnTo>
                <a:lnTo>
                  <a:pt x="101346" y="0"/>
                </a:lnTo>
                <a:close/>
              </a:path>
              <a:path w="405765" h="2341245">
                <a:moveTo>
                  <a:pt x="304038" y="0"/>
                </a:moveTo>
                <a:lnTo>
                  <a:pt x="202692" y="101345"/>
                </a:lnTo>
                <a:lnTo>
                  <a:pt x="304038" y="101345"/>
                </a:lnTo>
                <a:lnTo>
                  <a:pt x="304038" y="0"/>
                </a:lnTo>
                <a:close/>
              </a:path>
            </a:pathLst>
          </a:custGeom>
          <a:solidFill>
            <a:srgbClr val="FFD200"/>
          </a:solidFill>
        </p:spPr>
        <p:txBody>
          <a:bodyPr wrap="square" lIns="0" tIns="0" rIns="0" bIns="0" rtlCol="0"/>
          <a:lstStyle/>
          <a:p>
            <a:endParaRPr/>
          </a:p>
        </p:txBody>
      </p:sp>
      <p:sp>
        <p:nvSpPr>
          <p:cNvPr id="7" name="object 7"/>
          <p:cNvSpPr/>
          <p:nvPr/>
        </p:nvSpPr>
        <p:spPr>
          <a:xfrm>
            <a:off x="6128765" y="1184910"/>
            <a:ext cx="405765" cy="2341245"/>
          </a:xfrm>
          <a:custGeom>
            <a:avLst/>
            <a:gdLst/>
            <a:ahLst/>
            <a:cxnLst/>
            <a:rect l="l" t="t" r="r" b="b"/>
            <a:pathLst>
              <a:path w="405765" h="2341245">
                <a:moveTo>
                  <a:pt x="304038" y="0"/>
                </a:moveTo>
                <a:lnTo>
                  <a:pt x="304038" y="2138172"/>
                </a:lnTo>
                <a:lnTo>
                  <a:pt x="405384" y="2138172"/>
                </a:lnTo>
                <a:lnTo>
                  <a:pt x="202692" y="2340864"/>
                </a:lnTo>
                <a:lnTo>
                  <a:pt x="0" y="2138172"/>
                </a:lnTo>
                <a:lnTo>
                  <a:pt x="101346" y="2138172"/>
                </a:lnTo>
                <a:lnTo>
                  <a:pt x="101346" y="0"/>
                </a:lnTo>
                <a:lnTo>
                  <a:pt x="202692" y="101345"/>
                </a:lnTo>
                <a:lnTo>
                  <a:pt x="304038" y="0"/>
                </a:lnTo>
                <a:close/>
              </a:path>
            </a:pathLst>
          </a:custGeom>
          <a:ln w="19812">
            <a:solidFill>
              <a:srgbClr val="000000"/>
            </a:solidFill>
          </a:ln>
        </p:spPr>
        <p:txBody>
          <a:bodyPr wrap="square" lIns="0" tIns="0" rIns="0" bIns="0" rtlCol="0"/>
          <a:lstStyle/>
          <a:p>
            <a:endParaRPr/>
          </a:p>
        </p:txBody>
      </p:sp>
      <p:sp>
        <p:nvSpPr>
          <p:cNvPr id="8" name="object 8"/>
          <p:cNvSpPr/>
          <p:nvPr/>
        </p:nvSpPr>
        <p:spPr>
          <a:xfrm>
            <a:off x="3090545" y="1213485"/>
            <a:ext cx="1848485" cy="1860550"/>
          </a:xfrm>
          <a:custGeom>
            <a:avLst/>
            <a:gdLst/>
            <a:ahLst/>
            <a:cxnLst/>
            <a:rect l="l" t="t" r="r" b="b"/>
            <a:pathLst>
              <a:path w="1848485" h="1860550">
                <a:moveTo>
                  <a:pt x="0" y="1573149"/>
                </a:moveTo>
                <a:lnTo>
                  <a:pt x="1143" y="1860550"/>
                </a:lnTo>
                <a:lnTo>
                  <a:pt x="288544" y="1859406"/>
                </a:lnTo>
                <a:lnTo>
                  <a:pt x="216407" y="1787905"/>
                </a:lnTo>
                <a:lnTo>
                  <a:pt x="358398" y="1644777"/>
                </a:lnTo>
                <a:lnTo>
                  <a:pt x="72136" y="1644777"/>
                </a:lnTo>
                <a:lnTo>
                  <a:pt x="0" y="1573149"/>
                </a:lnTo>
                <a:close/>
              </a:path>
              <a:path w="1848485" h="1860550">
                <a:moveTo>
                  <a:pt x="1703832" y="0"/>
                </a:moveTo>
                <a:lnTo>
                  <a:pt x="72136" y="1644777"/>
                </a:lnTo>
                <a:lnTo>
                  <a:pt x="358398" y="1644777"/>
                </a:lnTo>
                <a:lnTo>
                  <a:pt x="1847474" y="143763"/>
                </a:lnTo>
                <a:lnTo>
                  <a:pt x="1704467" y="143763"/>
                </a:lnTo>
                <a:lnTo>
                  <a:pt x="1703832" y="0"/>
                </a:lnTo>
                <a:close/>
              </a:path>
              <a:path w="1848485" h="1860550">
                <a:moveTo>
                  <a:pt x="1848104" y="143128"/>
                </a:moveTo>
                <a:lnTo>
                  <a:pt x="1704467" y="143763"/>
                </a:lnTo>
                <a:lnTo>
                  <a:pt x="1847474" y="143763"/>
                </a:lnTo>
                <a:lnTo>
                  <a:pt x="1848104" y="143128"/>
                </a:lnTo>
                <a:close/>
              </a:path>
            </a:pathLst>
          </a:custGeom>
          <a:solidFill>
            <a:srgbClr val="FFD200"/>
          </a:solidFill>
        </p:spPr>
        <p:txBody>
          <a:bodyPr wrap="square" lIns="0" tIns="0" rIns="0" bIns="0" rtlCol="0"/>
          <a:lstStyle/>
          <a:p>
            <a:endParaRPr/>
          </a:p>
        </p:txBody>
      </p:sp>
      <p:sp>
        <p:nvSpPr>
          <p:cNvPr id="9" name="object 9"/>
          <p:cNvSpPr/>
          <p:nvPr/>
        </p:nvSpPr>
        <p:spPr>
          <a:xfrm>
            <a:off x="3090545" y="1213485"/>
            <a:ext cx="1848485" cy="1860550"/>
          </a:xfrm>
          <a:custGeom>
            <a:avLst/>
            <a:gdLst/>
            <a:ahLst/>
            <a:cxnLst/>
            <a:rect l="l" t="t" r="r" b="b"/>
            <a:pathLst>
              <a:path w="1848485" h="1860550">
                <a:moveTo>
                  <a:pt x="1848104" y="143128"/>
                </a:moveTo>
                <a:lnTo>
                  <a:pt x="216407" y="1787905"/>
                </a:lnTo>
                <a:lnTo>
                  <a:pt x="288544" y="1859406"/>
                </a:lnTo>
                <a:lnTo>
                  <a:pt x="1143" y="1860550"/>
                </a:lnTo>
                <a:lnTo>
                  <a:pt x="0" y="1573149"/>
                </a:lnTo>
                <a:lnTo>
                  <a:pt x="72136" y="1644777"/>
                </a:lnTo>
                <a:lnTo>
                  <a:pt x="1703832" y="0"/>
                </a:lnTo>
                <a:lnTo>
                  <a:pt x="1704467" y="143763"/>
                </a:lnTo>
                <a:lnTo>
                  <a:pt x="1848104" y="143128"/>
                </a:lnTo>
                <a:close/>
              </a:path>
            </a:pathLst>
          </a:custGeom>
          <a:ln w="19050">
            <a:solidFill>
              <a:srgbClr val="000000"/>
            </a:solidFill>
          </a:ln>
        </p:spPr>
        <p:txBody>
          <a:bodyPr wrap="square" lIns="0" tIns="0" rIns="0" bIns="0" rtlCol="0"/>
          <a:lstStyle/>
          <a:p>
            <a:endParaRPr/>
          </a:p>
        </p:txBody>
      </p:sp>
      <p:sp>
        <p:nvSpPr>
          <p:cNvPr id="10" name="object 10"/>
          <p:cNvSpPr txBox="1"/>
          <p:nvPr/>
        </p:nvSpPr>
        <p:spPr>
          <a:xfrm>
            <a:off x="3682110" y="687069"/>
            <a:ext cx="5316220" cy="452120"/>
          </a:xfrm>
          <a:prstGeom prst="rect">
            <a:avLst/>
          </a:prstGeom>
        </p:spPr>
        <p:txBody>
          <a:bodyPr vert="horz" wrap="square" lIns="0" tIns="12065" rIns="0" bIns="0" rtlCol="0">
            <a:spAutoFit/>
          </a:bodyPr>
          <a:lstStyle/>
          <a:p>
            <a:pPr marL="12700">
              <a:lnSpc>
                <a:spcPct val="100000"/>
              </a:lnSpc>
              <a:spcBef>
                <a:spcPts val="95"/>
              </a:spcBef>
            </a:pPr>
            <a:r>
              <a:rPr lang="en-US" sz="2800" spc="-5" dirty="0">
                <a:latin typeface="Century Gothic"/>
                <a:cs typeface="Century Gothic"/>
              </a:rPr>
              <a:t>Options under consideration</a:t>
            </a:r>
            <a:endParaRPr sz="2800" dirty="0">
              <a:latin typeface="Century Gothic"/>
              <a:cs typeface="Century Gothic"/>
            </a:endParaRPr>
          </a:p>
        </p:txBody>
      </p:sp>
      <p:sp>
        <p:nvSpPr>
          <p:cNvPr id="11" name="object 11"/>
          <p:cNvSpPr/>
          <p:nvPr/>
        </p:nvSpPr>
        <p:spPr>
          <a:xfrm>
            <a:off x="4605106" y="3750352"/>
            <a:ext cx="3240868" cy="2380169"/>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1005027" y="5935167"/>
            <a:ext cx="2950210" cy="330835"/>
          </a:xfrm>
          <a:prstGeom prst="rect">
            <a:avLst/>
          </a:prstGeom>
        </p:spPr>
        <p:txBody>
          <a:bodyPr vert="horz" wrap="square" lIns="0" tIns="12700" rIns="0" bIns="0" rtlCol="0">
            <a:spAutoFit/>
          </a:bodyPr>
          <a:lstStyle/>
          <a:p>
            <a:pPr marL="12700" algn="ctr">
              <a:lnSpc>
                <a:spcPct val="100000"/>
              </a:lnSpc>
              <a:spcBef>
                <a:spcPts val="100"/>
              </a:spcBef>
            </a:pPr>
            <a:r>
              <a:rPr lang="en-US" sz="2000" dirty="0">
                <a:latin typeface="Century Gothic"/>
                <a:cs typeface="Century Gothic"/>
              </a:rPr>
              <a:t>Terminal server</a:t>
            </a:r>
            <a:endParaRPr sz="2000" dirty="0">
              <a:latin typeface="Century Gothic"/>
              <a:cs typeface="Century Gothic"/>
            </a:endParaRPr>
          </a:p>
        </p:txBody>
      </p:sp>
      <p:sp>
        <p:nvSpPr>
          <p:cNvPr id="13" name="object 13"/>
          <p:cNvSpPr txBox="1"/>
          <p:nvPr/>
        </p:nvSpPr>
        <p:spPr>
          <a:xfrm>
            <a:off x="4462564" y="6180046"/>
            <a:ext cx="3645662" cy="320601"/>
          </a:xfrm>
          <a:prstGeom prst="rect">
            <a:avLst/>
          </a:prstGeom>
        </p:spPr>
        <p:txBody>
          <a:bodyPr vert="horz" wrap="square" lIns="0" tIns="12700" rIns="0" bIns="0" rtlCol="0">
            <a:spAutoFit/>
          </a:bodyPr>
          <a:lstStyle/>
          <a:p>
            <a:pPr marL="12700" algn="r">
              <a:lnSpc>
                <a:spcPct val="100000"/>
              </a:lnSpc>
              <a:spcBef>
                <a:spcPts val="100"/>
              </a:spcBef>
            </a:pPr>
            <a:r>
              <a:rPr lang="en-US" sz="2000" dirty="0">
                <a:latin typeface="Century Gothic"/>
                <a:cs typeface="Century Gothic"/>
              </a:rPr>
              <a:t>Cheap personal computers</a:t>
            </a:r>
            <a:endParaRPr sz="2000" dirty="0">
              <a:latin typeface="Century Gothic"/>
              <a:cs typeface="Century Gothic"/>
            </a:endParaRPr>
          </a:p>
        </p:txBody>
      </p:sp>
      <p:sp>
        <p:nvSpPr>
          <p:cNvPr id="14" name="object 14"/>
          <p:cNvSpPr txBox="1"/>
          <p:nvPr/>
        </p:nvSpPr>
        <p:spPr>
          <a:xfrm>
            <a:off x="8615553" y="5613298"/>
            <a:ext cx="3335020" cy="574675"/>
          </a:xfrm>
          <a:prstGeom prst="rect">
            <a:avLst/>
          </a:prstGeom>
        </p:spPr>
        <p:txBody>
          <a:bodyPr vert="horz" wrap="square" lIns="0" tIns="12700" rIns="0" bIns="0" rtlCol="0">
            <a:spAutoFit/>
          </a:bodyPr>
          <a:lstStyle/>
          <a:p>
            <a:pPr algn="ctr">
              <a:lnSpc>
                <a:spcPct val="100000"/>
              </a:lnSpc>
              <a:spcBef>
                <a:spcPts val="100"/>
              </a:spcBef>
            </a:pPr>
            <a:r>
              <a:rPr lang="en-US" spc="-10" dirty="0">
                <a:latin typeface="Century Gothic"/>
                <a:cs typeface="Century Gothic"/>
              </a:rPr>
              <a:t>Optimizing the use of system units</a:t>
            </a:r>
            <a:endParaRPr sz="1800" dirty="0">
              <a:latin typeface="Century Gothic"/>
              <a:cs typeface="Century Gothic"/>
            </a:endParaRPr>
          </a:p>
        </p:txBody>
      </p:sp>
      <p:sp>
        <p:nvSpPr>
          <p:cNvPr id="15" name="object 15"/>
          <p:cNvSpPr/>
          <p:nvPr/>
        </p:nvSpPr>
        <p:spPr>
          <a:xfrm>
            <a:off x="8875776" y="3503676"/>
            <a:ext cx="2654807" cy="1943100"/>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11921743" y="6532880"/>
            <a:ext cx="10985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Gothic"/>
                <a:cs typeface="Century Gothic"/>
              </a:rPr>
              <a:t>4</a:t>
            </a:r>
            <a:endParaRPr sz="1200">
              <a:latin typeface="Century Gothic"/>
              <a:cs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96627" y="4190472"/>
            <a:ext cx="699552" cy="9313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98523" y="4163040"/>
            <a:ext cx="698543" cy="93139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70662" cy="55626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3804" y="58369"/>
            <a:ext cx="5967730" cy="452120"/>
          </a:xfrm>
          <a:prstGeom prst="rect">
            <a:avLst/>
          </a:prstGeom>
        </p:spPr>
        <p:txBody>
          <a:bodyPr vert="horz" wrap="square" lIns="0" tIns="12065" rIns="0" bIns="0" rtlCol="0">
            <a:spAutoFit/>
          </a:bodyPr>
          <a:lstStyle/>
          <a:p>
            <a:pPr marL="12700">
              <a:lnSpc>
                <a:spcPct val="100000"/>
              </a:lnSpc>
              <a:spcBef>
                <a:spcPts val="95"/>
              </a:spcBef>
            </a:pPr>
            <a:r>
              <a:rPr lang="en-US" sz="2800" spc="-5" dirty="0"/>
              <a:t>Pilot Project Background</a:t>
            </a:r>
            <a:endParaRPr sz="2800" dirty="0"/>
          </a:p>
        </p:txBody>
      </p:sp>
      <p:sp>
        <p:nvSpPr>
          <p:cNvPr id="6" name="object 6"/>
          <p:cNvSpPr/>
          <p:nvPr/>
        </p:nvSpPr>
        <p:spPr>
          <a:xfrm>
            <a:off x="429768" y="3133344"/>
            <a:ext cx="946404" cy="81750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42987" y="4190472"/>
            <a:ext cx="699552" cy="931392"/>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894076" y="3133344"/>
            <a:ext cx="946403" cy="81750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42514" y="2063076"/>
            <a:ext cx="928745" cy="96206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591300" y="3133344"/>
            <a:ext cx="946403" cy="81750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090415" y="3133344"/>
            <a:ext cx="946403" cy="817505"/>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347715" y="3133344"/>
            <a:ext cx="946403" cy="817505"/>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694688" y="3133344"/>
            <a:ext cx="947927" cy="817505"/>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7525511" y="1630679"/>
            <a:ext cx="3797807" cy="3549396"/>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8170164" y="1298447"/>
            <a:ext cx="4021835" cy="4238244"/>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4140734" y="4207790"/>
            <a:ext cx="844243" cy="844243"/>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5487823" y="4207790"/>
            <a:ext cx="842972" cy="844243"/>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6632447" y="4096511"/>
            <a:ext cx="1011936" cy="1011936"/>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6509898" y="2067648"/>
            <a:ext cx="928745" cy="962063"/>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4156842" y="2067648"/>
            <a:ext cx="928745" cy="96206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379452" y="1772411"/>
            <a:ext cx="837618" cy="1271506"/>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1630656" y="1772411"/>
            <a:ext cx="837618" cy="1271506"/>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2837664" y="1772411"/>
            <a:ext cx="837618" cy="1271506"/>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906017" y="3848861"/>
            <a:ext cx="1905" cy="382270"/>
          </a:xfrm>
          <a:custGeom>
            <a:avLst/>
            <a:gdLst/>
            <a:ahLst/>
            <a:cxnLst/>
            <a:rect l="l" t="t" r="r" b="b"/>
            <a:pathLst>
              <a:path w="1905" h="382270">
                <a:moveTo>
                  <a:pt x="1308" y="382015"/>
                </a:moveTo>
                <a:lnTo>
                  <a:pt x="0" y="0"/>
                </a:lnTo>
              </a:path>
            </a:pathLst>
          </a:custGeom>
          <a:ln w="19811">
            <a:solidFill>
              <a:srgbClr val="000000"/>
            </a:solidFill>
          </a:ln>
        </p:spPr>
        <p:txBody>
          <a:bodyPr wrap="square" lIns="0" tIns="0" rIns="0" bIns="0" rtlCol="0"/>
          <a:lstStyle/>
          <a:p>
            <a:endParaRPr/>
          </a:p>
        </p:txBody>
      </p:sp>
      <p:sp>
        <p:nvSpPr>
          <p:cNvPr id="25" name="object 25"/>
          <p:cNvSpPr/>
          <p:nvPr/>
        </p:nvSpPr>
        <p:spPr>
          <a:xfrm>
            <a:off x="2167889" y="3827526"/>
            <a:ext cx="1270" cy="382270"/>
          </a:xfrm>
          <a:custGeom>
            <a:avLst/>
            <a:gdLst/>
            <a:ahLst/>
            <a:cxnLst/>
            <a:rect l="l" t="t" r="r" b="b"/>
            <a:pathLst>
              <a:path w="1269" h="382270">
                <a:moveTo>
                  <a:pt x="1270" y="382016"/>
                </a:moveTo>
                <a:lnTo>
                  <a:pt x="0" y="0"/>
                </a:lnTo>
              </a:path>
            </a:pathLst>
          </a:custGeom>
          <a:ln w="19812">
            <a:solidFill>
              <a:srgbClr val="000000"/>
            </a:solidFill>
          </a:ln>
        </p:spPr>
        <p:txBody>
          <a:bodyPr wrap="square" lIns="0" tIns="0" rIns="0" bIns="0" rtlCol="0"/>
          <a:lstStyle/>
          <a:p>
            <a:endParaRPr/>
          </a:p>
        </p:txBody>
      </p:sp>
      <p:sp>
        <p:nvSpPr>
          <p:cNvPr id="26" name="object 26"/>
          <p:cNvSpPr/>
          <p:nvPr/>
        </p:nvSpPr>
        <p:spPr>
          <a:xfrm>
            <a:off x="3368802" y="3838194"/>
            <a:ext cx="1270" cy="382270"/>
          </a:xfrm>
          <a:custGeom>
            <a:avLst/>
            <a:gdLst/>
            <a:ahLst/>
            <a:cxnLst/>
            <a:rect l="l" t="t" r="r" b="b"/>
            <a:pathLst>
              <a:path w="1270" h="382270">
                <a:moveTo>
                  <a:pt x="1270" y="382015"/>
                </a:moveTo>
                <a:lnTo>
                  <a:pt x="0" y="0"/>
                </a:lnTo>
              </a:path>
            </a:pathLst>
          </a:custGeom>
          <a:ln w="19812">
            <a:solidFill>
              <a:srgbClr val="000000"/>
            </a:solidFill>
          </a:ln>
        </p:spPr>
        <p:txBody>
          <a:bodyPr wrap="square" lIns="0" tIns="0" rIns="0" bIns="0" rtlCol="0"/>
          <a:lstStyle/>
          <a:p>
            <a:endParaRPr/>
          </a:p>
        </p:txBody>
      </p:sp>
      <p:sp>
        <p:nvSpPr>
          <p:cNvPr id="27" name="object 27"/>
          <p:cNvSpPr txBox="1">
            <a:spLocks noGrp="1"/>
          </p:cNvSpPr>
          <p:nvPr>
            <p:ph type="sldNum" sz="quarter" idx="7"/>
          </p:nvPr>
        </p:nvSpPr>
        <p:spPr>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dirty="0"/>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804" y="58369"/>
            <a:ext cx="8976995" cy="452120"/>
          </a:xfrm>
          <a:prstGeom prst="rect">
            <a:avLst/>
          </a:prstGeom>
        </p:spPr>
        <p:txBody>
          <a:bodyPr vert="horz" wrap="square" lIns="0" tIns="12065" rIns="0" bIns="0" rtlCol="0">
            <a:spAutoFit/>
          </a:bodyPr>
          <a:lstStyle/>
          <a:p>
            <a:pPr marL="12700">
              <a:lnSpc>
                <a:spcPct val="100000"/>
              </a:lnSpc>
              <a:spcBef>
                <a:spcPts val="95"/>
              </a:spcBef>
            </a:pPr>
            <a:r>
              <a:rPr lang="en-US" sz="2800" spc="-10" dirty="0"/>
              <a:t>Trial use of the new workstation organization</a:t>
            </a:r>
            <a:endParaRPr sz="2800" dirty="0"/>
          </a:p>
        </p:txBody>
      </p:sp>
      <p:sp>
        <p:nvSpPr>
          <p:cNvPr id="3" name="object 3"/>
          <p:cNvSpPr/>
          <p:nvPr/>
        </p:nvSpPr>
        <p:spPr>
          <a:xfrm>
            <a:off x="2069919" y="2951270"/>
            <a:ext cx="832218" cy="10319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47644" y="3721608"/>
            <a:ext cx="1010411" cy="87210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64935" y="2951270"/>
            <a:ext cx="832218" cy="10319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247644" y="2464307"/>
            <a:ext cx="1010411" cy="87210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45513" y="2353817"/>
            <a:ext cx="9235440" cy="2409825"/>
          </a:xfrm>
          <a:custGeom>
            <a:avLst/>
            <a:gdLst/>
            <a:ahLst/>
            <a:cxnLst/>
            <a:rect l="l" t="t" r="r" b="b"/>
            <a:pathLst>
              <a:path w="9235440" h="2409825">
                <a:moveTo>
                  <a:pt x="0" y="2409443"/>
                </a:moveTo>
                <a:lnTo>
                  <a:pt x="9235440" y="2409443"/>
                </a:lnTo>
                <a:lnTo>
                  <a:pt x="9235440" y="0"/>
                </a:lnTo>
                <a:lnTo>
                  <a:pt x="0" y="0"/>
                </a:lnTo>
                <a:lnTo>
                  <a:pt x="0" y="2409443"/>
                </a:lnTo>
                <a:close/>
              </a:path>
            </a:pathLst>
          </a:custGeom>
          <a:ln w="28956">
            <a:solidFill>
              <a:srgbClr val="000000"/>
            </a:solidFill>
          </a:ln>
        </p:spPr>
        <p:txBody>
          <a:bodyPr wrap="square" lIns="0" tIns="0" rIns="0" bIns="0" rtlCol="0"/>
          <a:lstStyle/>
          <a:p>
            <a:endParaRPr/>
          </a:p>
        </p:txBody>
      </p:sp>
      <p:sp>
        <p:nvSpPr>
          <p:cNvPr id="8" name="object 8"/>
          <p:cNvSpPr/>
          <p:nvPr/>
        </p:nvSpPr>
        <p:spPr>
          <a:xfrm>
            <a:off x="6042659" y="3721608"/>
            <a:ext cx="1010412" cy="872107"/>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042659" y="2464307"/>
            <a:ext cx="1010412" cy="87210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58427" y="2957366"/>
            <a:ext cx="832218" cy="1031950"/>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8837676" y="3721608"/>
            <a:ext cx="1010412" cy="87210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8837676" y="2481072"/>
            <a:ext cx="1010412" cy="872107"/>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2607540" y="853439"/>
            <a:ext cx="837618" cy="1272967"/>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484806" y="853439"/>
            <a:ext cx="836454" cy="1272967"/>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8799552" y="853439"/>
            <a:ext cx="837618" cy="1272967"/>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2732508" y="4838700"/>
            <a:ext cx="837618" cy="1272967"/>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5695118" y="4844796"/>
            <a:ext cx="836454" cy="1272967"/>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9041869" y="4838700"/>
            <a:ext cx="837618" cy="1272967"/>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2860929" y="3424682"/>
            <a:ext cx="420370" cy="420370"/>
          </a:xfrm>
          <a:custGeom>
            <a:avLst/>
            <a:gdLst/>
            <a:ahLst/>
            <a:cxnLst/>
            <a:rect l="l" t="t" r="r" b="b"/>
            <a:pathLst>
              <a:path w="420370" h="420370">
                <a:moveTo>
                  <a:pt x="0" y="0"/>
                </a:moveTo>
                <a:lnTo>
                  <a:pt x="420243" y="420242"/>
                </a:lnTo>
              </a:path>
            </a:pathLst>
          </a:custGeom>
          <a:ln w="19050">
            <a:solidFill>
              <a:srgbClr val="000000"/>
            </a:solidFill>
          </a:ln>
        </p:spPr>
        <p:txBody>
          <a:bodyPr wrap="square" lIns="0" tIns="0" rIns="0" bIns="0" rtlCol="0"/>
          <a:lstStyle/>
          <a:p>
            <a:endParaRPr/>
          </a:p>
        </p:txBody>
      </p:sp>
      <p:sp>
        <p:nvSpPr>
          <p:cNvPr id="20" name="object 20"/>
          <p:cNvSpPr/>
          <p:nvPr/>
        </p:nvSpPr>
        <p:spPr>
          <a:xfrm>
            <a:off x="2870580" y="3004439"/>
            <a:ext cx="420370" cy="420370"/>
          </a:xfrm>
          <a:custGeom>
            <a:avLst/>
            <a:gdLst/>
            <a:ahLst/>
            <a:cxnLst/>
            <a:rect l="l" t="t" r="r" b="b"/>
            <a:pathLst>
              <a:path w="420370" h="420370">
                <a:moveTo>
                  <a:pt x="0" y="420243"/>
                </a:moveTo>
                <a:lnTo>
                  <a:pt x="420243" y="0"/>
                </a:lnTo>
              </a:path>
            </a:pathLst>
          </a:custGeom>
          <a:ln w="19050">
            <a:solidFill>
              <a:srgbClr val="000000"/>
            </a:solidFill>
          </a:ln>
        </p:spPr>
        <p:txBody>
          <a:bodyPr wrap="square" lIns="0" tIns="0" rIns="0" bIns="0" rtlCol="0"/>
          <a:lstStyle/>
          <a:p>
            <a:endParaRPr/>
          </a:p>
        </p:txBody>
      </p:sp>
      <p:sp>
        <p:nvSpPr>
          <p:cNvPr id="21" name="object 21"/>
          <p:cNvSpPr/>
          <p:nvPr/>
        </p:nvSpPr>
        <p:spPr>
          <a:xfrm>
            <a:off x="5651627" y="3422903"/>
            <a:ext cx="420370" cy="420370"/>
          </a:xfrm>
          <a:custGeom>
            <a:avLst/>
            <a:gdLst/>
            <a:ahLst/>
            <a:cxnLst/>
            <a:rect l="l" t="t" r="r" b="b"/>
            <a:pathLst>
              <a:path w="420370" h="420370">
                <a:moveTo>
                  <a:pt x="0" y="0"/>
                </a:moveTo>
                <a:lnTo>
                  <a:pt x="420243" y="420243"/>
                </a:lnTo>
              </a:path>
            </a:pathLst>
          </a:custGeom>
          <a:ln w="19050">
            <a:solidFill>
              <a:srgbClr val="000000"/>
            </a:solidFill>
          </a:ln>
        </p:spPr>
        <p:txBody>
          <a:bodyPr wrap="square" lIns="0" tIns="0" rIns="0" bIns="0" rtlCol="0"/>
          <a:lstStyle/>
          <a:p>
            <a:endParaRPr/>
          </a:p>
        </p:txBody>
      </p:sp>
      <p:sp>
        <p:nvSpPr>
          <p:cNvPr id="22" name="object 22"/>
          <p:cNvSpPr/>
          <p:nvPr/>
        </p:nvSpPr>
        <p:spPr>
          <a:xfrm>
            <a:off x="5661278" y="3002788"/>
            <a:ext cx="420370" cy="420370"/>
          </a:xfrm>
          <a:custGeom>
            <a:avLst/>
            <a:gdLst/>
            <a:ahLst/>
            <a:cxnLst/>
            <a:rect l="l" t="t" r="r" b="b"/>
            <a:pathLst>
              <a:path w="420370" h="420370">
                <a:moveTo>
                  <a:pt x="0" y="420115"/>
                </a:moveTo>
                <a:lnTo>
                  <a:pt x="420243" y="0"/>
                </a:lnTo>
              </a:path>
            </a:pathLst>
          </a:custGeom>
          <a:ln w="19049">
            <a:solidFill>
              <a:srgbClr val="000000"/>
            </a:solidFill>
          </a:ln>
        </p:spPr>
        <p:txBody>
          <a:bodyPr wrap="square" lIns="0" tIns="0" rIns="0" bIns="0" rtlCol="0"/>
          <a:lstStyle/>
          <a:p>
            <a:endParaRPr/>
          </a:p>
        </p:txBody>
      </p:sp>
      <p:sp>
        <p:nvSpPr>
          <p:cNvPr id="23" name="object 23"/>
          <p:cNvSpPr/>
          <p:nvPr/>
        </p:nvSpPr>
        <p:spPr>
          <a:xfrm>
            <a:off x="8454008" y="3425444"/>
            <a:ext cx="420370" cy="420370"/>
          </a:xfrm>
          <a:custGeom>
            <a:avLst/>
            <a:gdLst/>
            <a:ahLst/>
            <a:cxnLst/>
            <a:rect l="l" t="t" r="r" b="b"/>
            <a:pathLst>
              <a:path w="420370" h="420370">
                <a:moveTo>
                  <a:pt x="0" y="0"/>
                </a:moveTo>
                <a:lnTo>
                  <a:pt x="420243" y="420242"/>
                </a:lnTo>
              </a:path>
            </a:pathLst>
          </a:custGeom>
          <a:ln w="19050">
            <a:solidFill>
              <a:srgbClr val="000000"/>
            </a:solidFill>
          </a:ln>
        </p:spPr>
        <p:txBody>
          <a:bodyPr wrap="square" lIns="0" tIns="0" rIns="0" bIns="0" rtlCol="0"/>
          <a:lstStyle/>
          <a:p>
            <a:endParaRPr/>
          </a:p>
        </p:txBody>
      </p:sp>
      <p:sp>
        <p:nvSpPr>
          <p:cNvPr id="24" name="object 24"/>
          <p:cNvSpPr/>
          <p:nvPr/>
        </p:nvSpPr>
        <p:spPr>
          <a:xfrm>
            <a:off x="8463788" y="3005327"/>
            <a:ext cx="420370" cy="420370"/>
          </a:xfrm>
          <a:custGeom>
            <a:avLst/>
            <a:gdLst/>
            <a:ahLst/>
            <a:cxnLst/>
            <a:rect l="l" t="t" r="r" b="b"/>
            <a:pathLst>
              <a:path w="420370" h="420370">
                <a:moveTo>
                  <a:pt x="0" y="420116"/>
                </a:moveTo>
                <a:lnTo>
                  <a:pt x="420115" y="0"/>
                </a:lnTo>
              </a:path>
            </a:pathLst>
          </a:custGeom>
          <a:ln w="19049">
            <a:solidFill>
              <a:srgbClr val="000000"/>
            </a:solidFill>
          </a:ln>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dirty="0"/>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33909"/>
            <a:ext cx="5636261"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t>Software Market Analysis</a:t>
            </a:r>
            <a:endParaRPr sz="2800" dirty="0"/>
          </a:p>
        </p:txBody>
      </p:sp>
      <p:sp>
        <p:nvSpPr>
          <p:cNvPr id="3" name="object 3"/>
          <p:cNvSpPr/>
          <p:nvPr/>
        </p:nvSpPr>
        <p:spPr>
          <a:xfrm>
            <a:off x="5051998" y="1042415"/>
            <a:ext cx="2662489" cy="21061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00861" y="1755648"/>
            <a:ext cx="1999894" cy="21427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13332" y="4219955"/>
            <a:ext cx="2382012" cy="19994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688323" y="3797808"/>
            <a:ext cx="1914144" cy="191566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906256" y="2270277"/>
            <a:ext cx="2705100" cy="79039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340352" y="4892040"/>
            <a:ext cx="3817620" cy="1641348"/>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192017" y="2623566"/>
            <a:ext cx="1568450" cy="407034"/>
          </a:xfrm>
          <a:custGeom>
            <a:avLst/>
            <a:gdLst/>
            <a:ahLst/>
            <a:cxnLst/>
            <a:rect l="l" t="t" r="r" b="b"/>
            <a:pathLst>
              <a:path w="1568450" h="407035">
                <a:moveTo>
                  <a:pt x="203454" y="0"/>
                </a:moveTo>
                <a:lnTo>
                  <a:pt x="0" y="203454"/>
                </a:lnTo>
                <a:lnTo>
                  <a:pt x="203454" y="406908"/>
                </a:lnTo>
                <a:lnTo>
                  <a:pt x="203454" y="305181"/>
                </a:lnTo>
                <a:lnTo>
                  <a:pt x="1568195" y="305181"/>
                </a:lnTo>
                <a:lnTo>
                  <a:pt x="1466469" y="203454"/>
                </a:lnTo>
                <a:lnTo>
                  <a:pt x="1568195" y="101726"/>
                </a:lnTo>
                <a:lnTo>
                  <a:pt x="203454" y="101726"/>
                </a:lnTo>
                <a:lnTo>
                  <a:pt x="203454" y="0"/>
                </a:lnTo>
                <a:close/>
              </a:path>
            </a:pathLst>
          </a:custGeom>
          <a:solidFill>
            <a:srgbClr val="FFD200"/>
          </a:solidFill>
        </p:spPr>
        <p:txBody>
          <a:bodyPr wrap="square" lIns="0" tIns="0" rIns="0" bIns="0" rtlCol="0"/>
          <a:lstStyle/>
          <a:p>
            <a:endParaRPr/>
          </a:p>
        </p:txBody>
      </p:sp>
      <p:sp>
        <p:nvSpPr>
          <p:cNvPr id="10" name="object 10"/>
          <p:cNvSpPr/>
          <p:nvPr/>
        </p:nvSpPr>
        <p:spPr>
          <a:xfrm>
            <a:off x="3192017" y="2623566"/>
            <a:ext cx="1568450" cy="407034"/>
          </a:xfrm>
          <a:custGeom>
            <a:avLst/>
            <a:gdLst/>
            <a:ahLst/>
            <a:cxnLst/>
            <a:rect l="l" t="t" r="r" b="b"/>
            <a:pathLst>
              <a:path w="1568450" h="407035">
                <a:moveTo>
                  <a:pt x="1568195" y="305181"/>
                </a:moveTo>
                <a:lnTo>
                  <a:pt x="203454" y="305181"/>
                </a:lnTo>
                <a:lnTo>
                  <a:pt x="203454" y="406908"/>
                </a:lnTo>
                <a:lnTo>
                  <a:pt x="0" y="203454"/>
                </a:lnTo>
                <a:lnTo>
                  <a:pt x="203454" y="0"/>
                </a:lnTo>
                <a:lnTo>
                  <a:pt x="203454" y="101726"/>
                </a:lnTo>
                <a:lnTo>
                  <a:pt x="1568195" y="101726"/>
                </a:lnTo>
                <a:lnTo>
                  <a:pt x="1466469" y="203454"/>
                </a:lnTo>
                <a:lnTo>
                  <a:pt x="1568195" y="305181"/>
                </a:lnTo>
                <a:close/>
              </a:path>
            </a:pathLst>
          </a:custGeom>
          <a:ln w="19812">
            <a:solidFill>
              <a:srgbClr val="000000"/>
            </a:solidFill>
          </a:ln>
        </p:spPr>
        <p:txBody>
          <a:bodyPr wrap="square" lIns="0" tIns="0" rIns="0" bIns="0" rtlCol="0"/>
          <a:lstStyle/>
          <a:p>
            <a:endParaRPr/>
          </a:p>
        </p:txBody>
      </p:sp>
      <p:sp>
        <p:nvSpPr>
          <p:cNvPr id="11" name="object 11"/>
          <p:cNvSpPr/>
          <p:nvPr/>
        </p:nvSpPr>
        <p:spPr>
          <a:xfrm>
            <a:off x="4069841" y="3103752"/>
            <a:ext cx="1201420" cy="1394460"/>
          </a:xfrm>
          <a:custGeom>
            <a:avLst/>
            <a:gdLst/>
            <a:ahLst/>
            <a:cxnLst/>
            <a:rect l="l" t="t" r="r" b="b"/>
            <a:pathLst>
              <a:path w="1201420" h="1394460">
                <a:moveTo>
                  <a:pt x="0" y="1108075"/>
                </a:moveTo>
                <a:lnTo>
                  <a:pt x="27686" y="1394206"/>
                </a:lnTo>
                <a:lnTo>
                  <a:pt x="313690" y="1366520"/>
                </a:lnTo>
                <a:lnTo>
                  <a:pt x="235204" y="1301877"/>
                </a:lnTo>
                <a:lnTo>
                  <a:pt x="341577" y="1172718"/>
                </a:lnTo>
                <a:lnTo>
                  <a:pt x="78359" y="1172718"/>
                </a:lnTo>
                <a:lnTo>
                  <a:pt x="0" y="1108075"/>
                </a:lnTo>
                <a:close/>
              </a:path>
              <a:path w="1201420" h="1394460">
                <a:moveTo>
                  <a:pt x="1044194" y="0"/>
                </a:moveTo>
                <a:lnTo>
                  <a:pt x="78359" y="1172718"/>
                </a:lnTo>
                <a:lnTo>
                  <a:pt x="341577" y="1172718"/>
                </a:lnTo>
                <a:lnTo>
                  <a:pt x="1189638" y="143001"/>
                </a:lnTo>
                <a:lnTo>
                  <a:pt x="1058037" y="143001"/>
                </a:lnTo>
                <a:lnTo>
                  <a:pt x="1044194" y="0"/>
                </a:lnTo>
                <a:close/>
              </a:path>
              <a:path w="1201420" h="1394460">
                <a:moveTo>
                  <a:pt x="1201039" y="129159"/>
                </a:moveTo>
                <a:lnTo>
                  <a:pt x="1058037" y="143001"/>
                </a:lnTo>
                <a:lnTo>
                  <a:pt x="1189638" y="143001"/>
                </a:lnTo>
                <a:lnTo>
                  <a:pt x="1201039" y="129159"/>
                </a:lnTo>
                <a:close/>
              </a:path>
            </a:pathLst>
          </a:custGeom>
          <a:solidFill>
            <a:srgbClr val="FFD200"/>
          </a:solidFill>
        </p:spPr>
        <p:txBody>
          <a:bodyPr wrap="square" lIns="0" tIns="0" rIns="0" bIns="0" rtlCol="0"/>
          <a:lstStyle/>
          <a:p>
            <a:endParaRPr/>
          </a:p>
        </p:txBody>
      </p:sp>
      <p:sp>
        <p:nvSpPr>
          <p:cNvPr id="12" name="object 12"/>
          <p:cNvSpPr/>
          <p:nvPr/>
        </p:nvSpPr>
        <p:spPr>
          <a:xfrm>
            <a:off x="4069841" y="3103752"/>
            <a:ext cx="1201420" cy="1394460"/>
          </a:xfrm>
          <a:custGeom>
            <a:avLst/>
            <a:gdLst/>
            <a:ahLst/>
            <a:cxnLst/>
            <a:rect l="l" t="t" r="r" b="b"/>
            <a:pathLst>
              <a:path w="1201420" h="1394460">
                <a:moveTo>
                  <a:pt x="1201039" y="129159"/>
                </a:moveTo>
                <a:lnTo>
                  <a:pt x="235204" y="1301877"/>
                </a:lnTo>
                <a:lnTo>
                  <a:pt x="313690" y="1366520"/>
                </a:lnTo>
                <a:lnTo>
                  <a:pt x="27686" y="1394206"/>
                </a:lnTo>
                <a:lnTo>
                  <a:pt x="0" y="1108075"/>
                </a:lnTo>
                <a:lnTo>
                  <a:pt x="78359" y="1172718"/>
                </a:lnTo>
                <a:lnTo>
                  <a:pt x="1044194" y="0"/>
                </a:lnTo>
                <a:lnTo>
                  <a:pt x="1058037" y="143001"/>
                </a:lnTo>
                <a:lnTo>
                  <a:pt x="1201039" y="129159"/>
                </a:lnTo>
                <a:close/>
              </a:path>
            </a:pathLst>
          </a:custGeom>
          <a:ln w="19049">
            <a:solidFill>
              <a:srgbClr val="000000"/>
            </a:solidFill>
          </a:ln>
        </p:spPr>
        <p:txBody>
          <a:bodyPr wrap="square" lIns="0" tIns="0" rIns="0" bIns="0" rtlCol="0"/>
          <a:lstStyle/>
          <a:p>
            <a:endParaRPr/>
          </a:p>
        </p:txBody>
      </p:sp>
      <p:sp>
        <p:nvSpPr>
          <p:cNvPr id="13" name="object 13"/>
          <p:cNvSpPr/>
          <p:nvPr/>
        </p:nvSpPr>
        <p:spPr>
          <a:xfrm>
            <a:off x="5982461" y="3275838"/>
            <a:ext cx="407034" cy="1481455"/>
          </a:xfrm>
          <a:custGeom>
            <a:avLst/>
            <a:gdLst/>
            <a:ahLst/>
            <a:cxnLst/>
            <a:rect l="l" t="t" r="r" b="b"/>
            <a:pathLst>
              <a:path w="407035" h="1481454">
                <a:moveTo>
                  <a:pt x="406908" y="1277874"/>
                </a:moveTo>
                <a:lnTo>
                  <a:pt x="0" y="1277874"/>
                </a:lnTo>
                <a:lnTo>
                  <a:pt x="203453" y="1481328"/>
                </a:lnTo>
                <a:lnTo>
                  <a:pt x="406908" y="1277874"/>
                </a:lnTo>
                <a:close/>
              </a:path>
              <a:path w="407035" h="1481454">
                <a:moveTo>
                  <a:pt x="101726" y="0"/>
                </a:moveTo>
                <a:lnTo>
                  <a:pt x="101726" y="1277874"/>
                </a:lnTo>
                <a:lnTo>
                  <a:pt x="305180" y="1277874"/>
                </a:lnTo>
                <a:lnTo>
                  <a:pt x="305180" y="101726"/>
                </a:lnTo>
                <a:lnTo>
                  <a:pt x="203453" y="101726"/>
                </a:lnTo>
                <a:lnTo>
                  <a:pt x="101726" y="0"/>
                </a:lnTo>
                <a:close/>
              </a:path>
              <a:path w="407035" h="1481454">
                <a:moveTo>
                  <a:pt x="305180" y="0"/>
                </a:moveTo>
                <a:lnTo>
                  <a:pt x="203453" y="101726"/>
                </a:lnTo>
                <a:lnTo>
                  <a:pt x="305180" y="101726"/>
                </a:lnTo>
                <a:lnTo>
                  <a:pt x="305180" y="0"/>
                </a:lnTo>
                <a:close/>
              </a:path>
            </a:pathLst>
          </a:custGeom>
          <a:solidFill>
            <a:srgbClr val="FFD200"/>
          </a:solidFill>
        </p:spPr>
        <p:txBody>
          <a:bodyPr wrap="square" lIns="0" tIns="0" rIns="0" bIns="0" rtlCol="0"/>
          <a:lstStyle/>
          <a:p>
            <a:endParaRPr/>
          </a:p>
        </p:txBody>
      </p:sp>
      <p:sp>
        <p:nvSpPr>
          <p:cNvPr id="14" name="object 14"/>
          <p:cNvSpPr/>
          <p:nvPr/>
        </p:nvSpPr>
        <p:spPr>
          <a:xfrm>
            <a:off x="5982461" y="3275838"/>
            <a:ext cx="407034" cy="1481455"/>
          </a:xfrm>
          <a:custGeom>
            <a:avLst/>
            <a:gdLst/>
            <a:ahLst/>
            <a:cxnLst/>
            <a:rect l="l" t="t" r="r" b="b"/>
            <a:pathLst>
              <a:path w="407035" h="1481454">
                <a:moveTo>
                  <a:pt x="305180" y="0"/>
                </a:moveTo>
                <a:lnTo>
                  <a:pt x="305180" y="1277874"/>
                </a:lnTo>
                <a:lnTo>
                  <a:pt x="406908" y="1277874"/>
                </a:lnTo>
                <a:lnTo>
                  <a:pt x="203453" y="1481328"/>
                </a:lnTo>
                <a:lnTo>
                  <a:pt x="0" y="1277874"/>
                </a:lnTo>
                <a:lnTo>
                  <a:pt x="101726" y="1277874"/>
                </a:lnTo>
                <a:lnTo>
                  <a:pt x="101726" y="0"/>
                </a:lnTo>
                <a:lnTo>
                  <a:pt x="203453" y="101726"/>
                </a:lnTo>
                <a:lnTo>
                  <a:pt x="305180" y="0"/>
                </a:lnTo>
                <a:close/>
              </a:path>
            </a:pathLst>
          </a:custGeom>
          <a:ln w="19812">
            <a:solidFill>
              <a:srgbClr val="000000"/>
            </a:solidFill>
          </a:ln>
        </p:spPr>
        <p:txBody>
          <a:bodyPr wrap="square" lIns="0" tIns="0" rIns="0" bIns="0" rtlCol="0"/>
          <a:lstStyle/>
          <a:p>
            <a:endParaRPr/>
          </a:p>
        </p:txBody>
      </p:sp>
      <p:sp>
        <p:nvSpPr>
          <p:cNvPr id="15" name="object 15"/>
          <p:cNvSpPr/>
          <p:nvPr/>
        </p:nvSpPr>
        <p:spPr>
          <a:xfrm>
            <a:off x="7092188" y="3155823"/>
            <a:ext cx="1290320" cy="1290320"/>
          </a:xfrm>
          <a:custGeom>
            <a:avLst/>
            <a:gdLst/>
            <a:ahLst/>
            <a:cxnLst/>
            <a:rect l="l" t="t" r="r" b="b"/>
            <a:pathLst>
              <a:path w="1290320" h="1290320">
                <a:moveTo>
                  <a:pt x="143636" y="0"/>
                </a:moveTo>
                <a:lnTo>
                  <a:pt x="143636" y="143763"/>
                </a:lnTo>
                <a:lnTo>
                  <a:pt x="0" y="143763"/>
                </a:lnTo>
                <a:lnTo>
                  <a:pt x="1074292" y="1217929"/>
                </a:lnTo>
                <a:lnTo>
                  <a:pt x="1002410" y="1289812"/>
                </a:lnTo>
                <a:lnTo>
                  <a:pt x="1289811" y="1289812"/>
                </a:lnTo>
                <a:lnTo>
                  <a:pt x="1289811" y="1074293"/>
                </a:lnTo>
                <a:lnTo>
                  <a:pt x="1217929" y="1074293"/>
                </a:lnTo>
                <a:lnTo>
                  <a:pt x="143636" y="0"/>
                </a:lnTo>
                <a:close/>
              </a:path>
              <a:path w="1290320" h="1290320">
                <a:moveTo>
                  <a:pt x="1289811" y="1002410"/>
                </a:moveTo>
                <a:lnTo>
                  <a:pt x="1217929" y="1074293"/>
                </a:lnTo>
                <a:lnTo>
                  <a:pt x="1289811" y="1074293"/>
                </a:lnTo>
                <a:lnTo>
                  <a:pt x="1289811" y="1002410"/>
                </a:lnTo>
                <a:close/>
              </a:path>
            </a:pathLst>
          </a:custGeom>
          <a:solidFill>
            <a:srgbClr val="FFD200"/>
          </a:solidFill>
        </p:spPr>
        <p:txBody>
          <a:bodyPr wrap="square" lIns="0" tIns="0" rIns="0" bIns="0" rtlCol="0"/>
          <a:lstStyle/>
          <a:p>
            <a:endParaRPr/>
          </a:p>
        </p:txBody>
      </p:sp>
      <p:sp>
        <p:nvSpPr>
          <p:cNvPr id="16" name="object 16"/>
          <p:cNvSpPr/>
          <p:nvPr/>
        </p:nvSpPr>
        <p:spPr>
          <a:xfrm>
            <a:off x="7092188" y="3155823"/>
            <a:ext cx="1290320" cy="1290320"/>
          </a:xfrm>
          <a:custGeom>
            <a:avLst/>
            <a:gdLst/>
            <a:ahLst/>
            <a:cxnLst/>
            <a:rect l="l" t="t" r="r" b="b"/>
            <a:pathLst>
              <a:path w="1290320" h="1290320">
                <a:moveTo>
                  <a:pt x="143636" y="0"/>
                </a:moveTo>
                <a:lnTo>
                  <a:pt x="1217929" y="1074293"/>
                </a:lnTo>
                <a:lnTo>
                  <a:pt x="1289811" y="1002410"/>
                </a:lnTo>
                <a:lnTo>
                  <a:pt x="1289811" y="1289812"/>
                </a:lnTo>
                <a:lnTo>
                  <a:pt x="1002410" y="1289812"/>
                </a:lnTo>
                <a:lnTo>
                  <a:pt x="1074292" y="1217929"/>
                </a:lnTo>
                <a:lnTo>
                  <a:pt x="0" y="143763"/>
                </a:lnTo>
                <a:lnTo>
                  <a:pt x="143636" y="143763"/>
                </a:lnTo>
                <a:lnTo>
                  <a:pt x="143636" y="0"/>
                </a:lnTo>
                <a:close/>
              </a:path>
            </a:pathLst>
          </a:custGeom>
          <a:ln w="19050">
            <a:solidFill>
              <a:srgbClr val="000000"/>
            </a:solidFill>
          </a:ln>
        </p:spPr>
        <p:txBody>
          <a:bodyPr wrap="square" lIns="0" tIns="0" rIns="0" bIns="0" rtlCol="0"/>
          <a:lstStyle/>
          <a:p>
            <a:endParaRPr/>
          </a:p>
        </p:txBody>
      </p:sp>
      <p:sp>
        <p:nvSpPr>
          <p:cNvPr id="17" name="object 17"/>
          <p:cNvSpPr/>
          <p:nvPr/>
        </p:nvSpPr>
        <p:spPr>
          <a:xfrm>
            <a:off x="7381493" y="2623566"/>
            <a:ext cx="1430020" cy="407034"/>
          </a:xfrm>
          <a:custGeom>
            <a:avLst/>
            <a:gdLst/>
            <a:ahLst/>
            <a:cxnLst/>
            <a:rect l="l" t="t" r="r" b="b"/>
            <a:pathLst>
              <a:path w="1430020" h="407035">
                <a:moveTo>
                  <a:pt x="1226057" y="0"/>
                </a:moveTo>
                <a:lnTo>
                  <a:pt x="1226057" y="101726"/>
                </a:lnTo>
                <a:lnTo>
                  <a:pt x="0" y="101726"/>
                </a:lnTo>
                <a:lnTo>
                  <a:pt x="101726" y="203454"/>
                </a:lnTo>
                <a:lnTo>
                  <a:pt x="0" y="305181"/>
                </a:lnTo>
                <a:lnTo>
                  <a:pt x="1226057" y="305181"/>
                </a:lnTo>
                <a:lnTo>
                  <a:pt x="1226057" y="406908"/>
                </a:lnTo>
                <a:lnTo>
                  <a:pt x="1429511" y="203454"/>
                </a:lnTo>
                <a:lnTo>
                  <a:pt x="1226057" y="0"/>
                </a:lnTo>
                <a:close/>
              </a:path>
            </a:pathLst>
          </a:custGeom>
          <a:solidFill>
            <a:srgbClr val="FFD200"/>
          </a:solidFill>
        </p:spPr>
        <p:txBody>
          <a:bodyPr wrap="square" lIns="0" tIns="0" rIns="0" bIns="0" rtlCol="0"/>
          <a:lstStyle/>
          <a:p>
            <a:endParaRPr/>
          </a:p>
        </p:txBody>
      </p:sp>
      <p:sp>
        <p:nvSpPr>
          <p:cNvPr id="18" name="object 18"/>
          <p:cNvSpPr/>
          <p:nvPr/>
        </p:nvSpPr>
        <p:spPr>
          <a:xfrm>
            <a:off x="7381493" y="2623566"/>
            <a:ext cx="1430020" cy="407034"/>
          </a:xfrm>
          <a:custGeom>
            <a:avLst/>
            <a:gdLst/>
            <a:ahLst/>
            <a:cxnLst/>
            <a:rect l="l" t="t" r="r" b="b"/>
            <a:pathLst>
              <a:path w="1430020" h="407035">
                <a:moveTo>
                  <a:pt x="0" y="101726"/>
                </a:moveTo>
                <a:lnTo>
                  <a:pt x="1226057" y="101726"/>
                </a:lnTo>
                <a:lnTo>
                  <a:pt x="1226057" y="0"/>
                </a:lnTo>
                <a:lnTo>
                  <a:pt x="1429511" y="203454"/>
                </a:lnTo>
                <a:lnTo>
                  <a:pt x="1226057" y="406908"/>
                </a:lnTo>
                <a:lnTo>
                  <a:pt x="1226057" y="305181"/>
                </a:lnTo>
                <a:lnTo>
                  <a:pt x="0" y="305181"/>
                </a:lnTo>
                <a:lnTo>
                  <a:pt x="101726" y="203454"/>
                </a:lnTo>
                <a:lnTo>
                  <a:pt x="0" y="101726"/>
                </a:lnTo>
                <a:close/>
              </a:path>
            </a:pathLst>
          </a:custGeom>
          <a:ln w="19812">
            <a:solidFill>
              <a:srgbClr val="000000"/>
            </a:solidFill>
          </a:ln>
        </p:spPr>
        <p:txBody>
          <a:bodyPr wrap="square" lIns="0" tIns="0" rIns="0" bIns="0" rtlCol="0"/>
          <a:lstStyle/>
          <a:p>
            <a:endParaRPr/>
          </a:p>
        </p:txBody>
      </p:sp>
      <p:sp>
        <p:nvSpPr>
          <p:cNvPr id="19" name="object 19"/>
          <p:cNvSpPr txBox="1">
            <a:spLocks noGrp="1"/>
          </p:cNvSpPr>
          <p:nvPr>
            <p:ph type="sldNum" sz="quarter" idx="7"/>
          </p:nvPr>
        </p:nvSpPr>
        <p:spPr>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dirty="0"/>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37176" y="131063"/>
            <a:ext cx="1714500" cy="17145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5187" y="1478026"/>
            <a:ext cx="10940415" cy="1700466"/>
          </a:xfrm>
          <a:prstGeom prst="rect">
            <a:avLst/>
          </a:prstGeom>
        </p:spPr>
        <p:txBody>
          <a:bodyPr vert="horz" wrap="square" lIns="0" tIns="12700" rIns="0" bIns="0" rtlCol="0">
            <a:spAutoFit/>
          </a:bodyPr>
          <a:lstStyle/>
          <a:p>
            <a:pPr marL="12700" marR="5715" indent="914400" algn="just">
              <a:lnSpc>
                <a:spcPct val="100000"/>
              </a:lnSpc>
              <a:spcBef>
                <a:spcPts val="100"/>
              </a:spcBef>
            </a:pPr>
            <a:r>
              <a:rPr lang="en-US" dirty="0">
                <a:latin typeface="Century Gothic" panose="020B0502020202020204" pitchFamily="34" charset="0"/>
              </a:rPr>
              <a:t>ASTER is a program which allows to create a few workplaces on base of a single PC.</a:t>
            </a:r>
            <a:r>
              <a:rPr sz="1800" spc="-5" dirty="0">
                <a:solidFill>
                  <a:srgbClr val="333333"/>
                </a:solidFill>
                <a:latin typeface="Century Gothic" panose="020B0502020202020204" pitchFamily="34" charset="0"/>
                <a:cs typeface="Century Gothic"/>
              </a:rPr>
              <a:t> </a:t>
            </a:r>
            <a:r>
              <a:rPr lang="en-US" dirty="0">
                <a:latin typeface="Century Gothic" panose="020B0502020202020204" pitchFamily="34" charset="0"/>
              </a:rPr>
              <a:t>ASTER does not use any thin clients and terminal stations</a:t>
            </a:r>
            <a:r>
              <a:rPr sz="1800" spc="-10" dirty="0">
                <a:solidFill>
                  <a:srgbClr val="333333"/>
                </a:solidFill>
                <a:latin typeface="Century Gothic" panose="020B0502020202020204" pitchFamily="34" charset="0"/>
                <a:cs typeface="Century Gothic"/>
              </a:rPr>
              <a:t>.</a:t>
            </a:r>
            <a:endParaRPr sz="1800" dirty="0">
              <a:latin typeface="Century Gothic" panose="020B0502020202020204" pitchFamily="34" charset="0"/>
              <a:cs typeface="Century Gothic"/>
            </a:endParaRPr>
          </a:p>
          <a:p>
            <a:pPr marL="12700" marR="5080" indent="914400" algn="just">
              <a:lnSpc>
                <a:spcPct val="100000"/>
              </a:lnSpc>
              <a:spcBef>
                <a:spcPts val="150"/>
              </a:spcBef>
            </a:pPr>
            <a:r>
              <a:rPr lang="en-US" dirty="0">
                <a:latin typeface="Century Gothic" panose="020B0502020202020204" pitchFamily="34" charset="0"/>
              </a:rPr>
              <a:t>To create an additional workplace - you just connect 1 more monitor (you can connect to same video card), keyboard and a mouse to your computer (and if it is needed - microphone, speaker, joystick or gamepad).</a:t>
            </a:r>
            <a:r>
              <a:rPr sz="1800" dirty="0">
                <a:latin typeface="Century Gothic" panose="020B0502020202020204" pitchFamily="34" charset="0"/>
                <a:cs typeface="Century Gothic"/>
              </a:rPr>
              <a:t> </a:t>
            </a:r>
            <a:r>
              <a:rPr lang="en-US" dirty="0">
                <a:latin typeface="Century Gothic" panose="020B0502020202020204" pitchFamily="34" charset="0"/>
              </a:rPr>
              <a:t>After installing and launching, ASTER will provide each users with its own independent desktop.</a:t>
            </a:r>
            <a:endParaRPr sz="1800" dirty="0">
              <a:latin typeface="Century Gothic" panose="020B0502020202020204" pitchFamily="34" charset="0"/>
              <a:cs typeface="Century Gothic"/>
            </a:endParaRPr>
          </a:p>
        </p:txBody>
      </p:sp>
      <p:sp>
        <p:nvSpPr>
          <p:cNvPr id="4" name="object 4"/>
          <p:cNvSpPr/>
          <p:nvPr/>
        </p:nvSpPr>
        <p:spPr>
          <a:xfrm>
            <a:off x="3482340" y="3497579"/>
            <a:ext cx="4417821" cy="3142488"/>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8739" y="33909"/>
            <a:ext cx="8760461" cy="443070"/>
          </a:xfrm>
          <a:prstGeom prst="rect">
            <a:avLst/>
          </a:prstGeom>
        </p:spPr>
        <p:txBody>
          <a:bodyPr vert="horz" wrap="square" lIns="0" tIns="12065" rIns="0" bIns="0" rtlCol="0">
            <a:spAutoFit/>
          </a:bodyPr>
          <a:lstStyle/>
          <a:p>
            <a:pPr marL="12700">
              <a:lnSpc>
                <a:spcPct val="100000"/>
              </a:lnSpc>
              <a:spcBef>
                <a:spcPts val="95"/>
              </a:spcBef>
            </a:pPr>
            <a:r>
              <a:rPr lang="en-US" sz="2800" spc="-10" dirty="0"/>
              <a:t>Choosing software for a pilot project</a:t>
            </a:r>
            <a:endParaRPr sz="2800" dirty="0"/>
          </a:p>
        </p:txBody>
      </p:sp>
      <p:sp>
        <p:nvSpPr>
          <p:cNvPr id="6" name="object 6"/>
          <p:cNvSpPr txBox="1">
            <a:spLocks noGrp="1"/>
          </p:cNvSpPr>
          <p:nvPr>
            <p:ph type="sldNum" sz="quarter" idx="7"/>
          </p:nvPr>
        </p:nvSpPr>
        <p:spPr>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dirty="0"/>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58369"/>
            <a:ext cx="8379461" cy="443070"/>
          </a:xfrm>
          <a:prstGeom prst="rect">
            <a:avLst/>
          </a:prstGeom>
        </p:spPr>
        <p:txBody>
          <a:bodyPr vert="horz" wrap="square" lIns="0" tIns="12065" rIns="0" bIns="0" rtlCol="0">
            <a:spAutoFit/>
          </a:bodyPr>
          <a:lstStyle/>
          <a:p>
            <a:pPr marL="12700">
              <a:lnSpc>
                <a:spcPct val="100000"/>
              </a:lnSpc>
              <a:spcBef>
                <a:spcPts val="95"/>
              </a:spcBef>
            </a:pPr>
            <a:r>
              <a:rPr lang="en-US" sz="2800" spc="-5" dirty="0"/>
              <a:t>Procurement composition for the pilot project</a:t>
            </a:r>
            <a:endParaRPr sz="2800" dirty="0"/>
          </a:p>
        </p:txBody>
      </p:sp>
      <p:sp>
        <p:nvSpPr>
          <p:cNvPr id="6" name="object 6"/>
          <p:cNvSpPr txBox="1">
            <a:spLocks noGrp="1"/>
          </p:cNvSpPr>
          <p:nvPr>
            <p:ph type="sldNum" sz="quarter" idx="7"/>
          </p:nvPr>
        </p:nvSpPr>
        <p:spPr>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dirty="0"/>
              <a:t>9</a:t>
            </a:fld>
            <a:endParaRPr dirty="0"/>
          </a:p>
        </p:txBody>
      </p:sp>
      <p:sp>
        <p:nvSpPr>
          <p:cNvPr id="3" name="object 3"/>
          <p:cNvSpPr txBox="1"/>
          <p:nvPr/>
        </p:nvSpPr>
        <p:spPr>
          <a:xfrm>
            <a:off x="533400" y="704088"/>
            <a:ext cx="5164455" cy="5494452"/>
          </a:xfrm>
          <a:prstGeom prst="rect">
            <a:avLst/>
          </a:prstGeom>
        </p:spPr>
        <p:txBody>
          <a:bodyPr vert="horz" wrap="square" lIns="0" tIns="120014" rIns="0" bIns="0" rtlCol="0">
            <a:spAutoFit/>
          </a:bodyPr>
          <a:lstStyle/>
          <a:p>
            <a:pPr marL="15240">
              <a:lnSpc>
                <a:spcPct val="100000"/>
              </a:lnSpc>
              <a:spcBef>
                <a:spcPts val="944"/>
              </a:spcBef>
            </a:pPr>
            <a:r>
              <a:rPr lang="en-US" sz="2000" spc="-5" dirty="0">
                <a:latin typeface="Century Gothic"/>
                <a:cs typeface="Century Gothic"/>
              </a:rPr>
              <a:t>PC specifications</a:t>
            </a:r>
            <a:r>
              <a:rPr sz="2000" spc="-5" dirty="0">
                <a:latin typeface="Century Gothic"/>
                <a:cs typeface="Century Gothic"/>
              </a:rPr>
              <a:t>:</a:t>
            </a:r>
            <a:endParaRPr sz="2000" dirty="0">
              <a:latin typeface="Century Gothic"/>
              <a:cs typeface="Century Gothic"/>
            </a:endParaRPr>
          </a:p>
          <a:p>
            <a:pPr marL="299085" indent="-287020">
              <a:lnSpc>
                <a:spcPct val="100000"/>
              </a:lnSpc>
              <a:spcBef>
                <a:spcPts val="760"/>
              </a:spcBef>
              <a:buFont typeface="Arial"/>
              <a:buChar char="•"/>
              <a:tabLst>
                <a:tab pos="299085" algn="l"/>
                <a:tab pos="299720" algn="l"/>
              </a:tabLst>
            </a:pPr>
            <a:r>
              <a:rPr lang="en-US" spc="-5" dirty="0">
                <a:latin typeface="Century Gothic"/>
                <a:cs typeface="Century Gothic"/>
              </a:rPr>
              <a:t>Processor</a:t>
            </a:r>
            <a:r>
              <a:rPr sz="1800" spc="-5" dirty="0">
                <a:latin typeface="Century Gothic"/>
                <a:cs typeface="Century Gothic"/>
              </a:rPr>
              <a:t> Intel </a:t>
            </a:r>
            <a:r>
              <a:rPr sz="1800" spc="10" dirty="0">
                <a:latin typeface="Century Gothic"/>
                <a:cs typeface="Century Gothic"/>
              </a:rPr>
              <a:t>i3 </a:t>
            </a:r>
            <a:r>
              <a:rPr lang="en-US" spc="-5" dirty="0">
                <a:latin typeface="Century Gothic"/>
                <a:cs typeface="Century Gothic"/>
              </a:rPr>
              <a:t>4th Generation </a:t>
            </a:r>
            <a:r>
              <a:rPr sz="1800" spc="-10" dirty="0">
                <a:latin typeface="Century Gothic"/>
                <a:cs typeface="Century Gothic"/>
              </a:rPr>
              <a:t>3,7</a:t>
            </a:r>
            <a:r>
              <a:rPr sz="1800" spc="45" dirty="0">
                <a:latin typeface="Century Gothic"/>
                <a:cs typeface="Century Gothic"/>
              </a:rPr>
              <a:t> </a:t>
            </a:r>
            <a:r>
              <a:rPr sz="1800" spc="-5" dirty="0">
                <a:latin typeface="Century Gothic"/>
                <a:cs typeface="Century Gothic"/>
              </a:rPr>
              <a:t>GHz;</a:t>
            </a:r>
            <a:endParaRPr sz="1800" dirty="0">
              <a:latin typeface="Century Gothic"/>
              <a:cs typeface="Century Gothic"/>
            </a:endParaRPr>
          </a:p>
          <a:p>
            <a:pPr marL="299085" indent="-287020">
              <a:lnSpc>
                <a:spcPct val="100000"/>
              </a:lnSpc>
              <a:buFont typeface="Arial"/>
              <a:buChar char="•"/>
              <a:tabLst>
                <a:tab pos="299085" algn="l"/>
                <a:tab pos="299720" algn="l"/>
              </a:tabLst>
            </a:pPr>
            <a:r>
              <a:rPr lang="en-US" sz="1800" spc="-10" dirty="0">
                <a:latin typeface="Century Gothic"/>
                <a:cs typeface="Century Gothic"/>
              </a:rPr>
              <a:t>RAM </a:t>
            </a:r>
            <a:r>
              <a:rPr sz="1800" dirty="0">
                <a:latin typeface="Century Gothic"/>
                <a:cs typeface="Century Gothic"/>
              </a:rPr>
              <a:t>8 </a:t>
            </a:r>
            <a:r>
              <a:rPr sz="1800" spc="-5" dirty="0">
                <a:latin typeface="Century Gothic"/>
                <a:cs typeface="Century Gothic"/>
              </a:rPr>
              <a:t>Gb</a:t>
            </a:r>
            <a:r>
              <a:rPr sz="1800" spc="15" dirty="0">
                <a:latin typeface="Century Gothic"/>
                <a:cs typeface="Century Gothic"/>
              </a:rPr>
              <a:t> </a:t>
            </a:r>
            <a:r>
              <a:rPr sz="1800" spc="-10" dirty="0">
                <a:latin typeface="Century Gothic"/>
                <a:cs typeface="Century Gothic"/>
              </a:rPr>
              <a:t>(DDR3);</a:t>
            </a:r>
            <a:endParaRPr sz="1800" dirty="0">
              <a:latin typeface="Century Gothic"/>
              <a:cs typeface="Century Gothic"/>
            </a:endParaRPr>
          </a:p>
          <a:p>
            <a:pPr marL="299085" indent="-287020">
              <a:lnSpc>
                <a:spcPct val="100000"/>
              </a:lnSpc>
              <a:spcBef>
                <a:spcPts val="5"/>
              </a:spcBef>
              <a:buFont typeface="Arial"/>
              <a:buChar char="•"/>
              <a:tabLst>
                <a:tab pos="299085" algn="l"/>
                <a:tab pos="299720" algn="l"/>
              </a:tabLst>
            </a:pPr>
            <a:r>
              <a:rPr lang="en-US" spc="-10" dirty="0">
                <a:latin typeface="Century Gothic"/>
                <a:cs typeface="Century Gothic"/>
              </a:rPr>
              <a:t>Integrated graphics card</a:t>
            </a:r>
            <a:r>
              <a:rPr sz="1800" spc="-5" dirty="0">
                <a:latin typeface="Century Gothic"/>
                <a:cs typeface="Century Gothic"/>
              </a:rPr>
              <a:t>(HDMI, </a:t>
            </a:r>
            <a:r>
              <a:rPr sz="1800" dirty="0">
                <a:latin typeface="Century Gothic"/>
                <a:cs typeface="Century Gothic"/>
              </a:rPr>
              <a:t>DVI,</a:t>
            </a:r>
            <a:r>
              <a:rPr sz="1800" spc="10" dirty="0">
                <a:latin typeface="Century Gothic"/>
                <a:cs typeface="Century Gothic"/>
              </a:rPr>
              <a:t> </a:t>
            </a:r>
            <a:r>
              <a:rPr sz="1800" spc="-10" dirty="0">
                <a:latin typeface="Century Gothic"/>
                <a:cs typeface="Century Gothic"/>
              </a:rPr>
              <a:t>VGA);</a:t>
            </a:r>
            <a:endParaRPr sz="1800" dirty="0">
              <a:latin typeface="Century Gothic"/>
              <a:cs typeface="Century Gothic"/>
            </a:endParaRPr>
          </a:p>
          <a:p>
            <a:pPr marL="299085" indent="-287020">
              <a:lnSpc>
                <a:spcPct val="100000"/>
              </a:lnSpc>
              <a:buFont typeface="Arial"/>
              <a:buChar char="•"/>
              <a:tabLst>
                <a:tab pos="299085" algn="l"/>
                <a:tab pos="299720" algn="l"/>
              </a:tabLst>
            </a:pPr>
            <a:r>
              <a:rPr sz="1800" dirty="0">
                <a:latin typeface="Century Gothic"/>
                <a:cs typeface="Century Gothic"/>
              </a:rPr>
              <a:t>SSD</a:t>
            </a:r>
            <a:r>
              <a:rPr sz="1800" spc="-5" dirty="0">
                <a:latin typeface="Century Gothic"/>
                <a:cs typeface="Century Gothic"/>
              </a:rPr>
              <a:t> </a:t>
            </a:r>
            <a:r>
              <a:rPr lang="en-US" sz="1800" spc="-5" dirty="0">
                <a:latin typeface="Century Gothic"/>
                <a:cs typeface="Century Gothic"/>
              </a:rPr>
              <a:t>hard drive</a:t>
            </a:r>
            <a:r>
              <a:rPr sz="1800" spc="-5" dirty="0">
                <a:latin typeface="Century Gothic"/>
                <a:cs typeface="Century Gothic"/>
              </a:rPr>
              <a:t>120</a:t>
            </a:r>
            <a:r>
              <a:rPr sz="1800" spc="-10" dirty="0">
                <a:latin typeface="Century Gothic"/>
                <a:cs typeface="Century Gothic"/>
              </a:rPr>
              <a:t> </a:t>
            </a:r>
            <a:r>
              <a:rPr sz="1800" spc="-5" dirty="0">
                <a:latin typeface="Century Gothic"/>
                <a:cs typeface="Century Gothic"/>
              </a:rPr>
              <a:t>GB;</a:t>
            </a:r>
            <a:endParaRPr sz="1800" dirty="0">
              <a:latin typeface="Century Gothic"/>
              <a:cs typeface="Century Gothic"/>
            </a:endParaRPr>
          </a:p>
          <a:p>
            <a:pPr marL="299085" indent="-287020">
              <a:lnSpc>
                <a:spcPct val="100000"/>
              </a:lnSpc>
              <a:buFont typeface="Arial"/>
              <a:buChar char="•"/>
              <a:tabLst>
                <a:tab pos="299085" algn="l"/>
                <a:tab pos="299720" algn="l"/>
              </a:tabLst>
            </a:pPr>
            <a:r>
              <a:rPr lang="en-US" dirty="0">
                <a:latin typeface="Century Gothic"/>
                <a:cs typeface="Century Gothic"/>
              </a:rPr>
              <a:t>Power Supply </a:t>
            </a:r>
            <a:r>
              <a:rPr sz="1800" spc="-5" dirty="0">
                <a:latin typeface="Century Gothic"/>
                <a:cs typeface="Century Gothic"/>
              </a:rPr>
              <a:t>450</a:t>
            </a:r>
            <a:r>
              <a:rPr sz="1800" spc="10" dirty="0">
                <a:latin typeface="Century Gothic"/>
                <a:cs typeface="Century Gothic"/>
              </a:rPr>
              <a:t> </a:t>
            </a:r>
            <a:r>
              <a:rPr sz="1800" spc="-40" dirty="0">
                <a:latin typeface="Century Gothic"/>
                <a:cs typeface="Century Gothic"/>
              </a:rPr>
              <a:t>W;</a:t>
            </a:r>
            <a:endParaRPr sz="1800" dirty="0">
              <a:latin typeface="Century Gothic"/>
              <a:cs typeface="Century Gothic"/>
            </a:endParaRPr>
          </a:p>
          <a:p>
            <a:pPr marL="299085" indent="-287020">
              <a:lnSpc>
                <a:spcPct val="100000"/>
              </a:lnSpc>
              <a:buFont typeface="Arial"/>
              <a:buChar char="•"/>
              <a:tabLst>
                <a:tab pos="299085" algn="l"/>
                <a:tab pos="299720" algn="l"/>
              </a:tabLst>
            </a:pPr>
            <a:r>
              <a:rPr lang="en-US" sz="1800" dirty="0">
                <a:latin typeface="Century Gothic"/>
                <a:cs typeface="Century Gothic"/>
              </a:rPr>
              <a:t>Monitor</a:t>
            </a:r>
            <a:r>
              <a:rPr sz="1800" dirty="0">
                <a:latin typeface="Century Gothic"/>
                <a:cs typeface="Century Gothic"/>
              </a:rPr>
              <a:t> </a:t>
            </a:r>
            <a:r>
              <a:rPr sz="1800" spc="-10" dirty="0">
                <a:latin typeface="Century Gothic"/>
                <a:cs typeface="Century Gothic"/>
              </a:rPr>
              <a:t>21,5”</a:t>
            </a:r>
            <a:r>
              <a:rPr sz="1800" spc="10" dirty="0">
                <a:latin typeface="Century Gothic"/>
                <a:cs typeface="Century Gothic"/>
              </a:rPr>
              <a:t> </a:t>
            </a:r>
            <a:r>
              <a:rPr sz="1800" dirty="0">
                <a:latin typeface="Century Gothic"/>
                <a:cs typeface="Century Gothic"/>
              </a:rPr>
              <a:t>FHD;</a:t>
            </a:r>
          </a:p>
          <a:p>
            <a:pPr marL="299085" indent="-287020">
              <a:lnSpc>
                <a:spcPct val="100000"/>
              </a:lnSpc>
              <a:buFont typeface="Arial"/>
              <a:buChar char="•"/>
              <a:tabLst>
                <a:tab pos="299085" algn="l"/>
                <a:tab pos="299720" algn="l"/>
              </a:tabLst>
            </a:pPr>
            <a:r>
              <a:rPr lang="en-US" sz="1800" spc="-5" dirty="0">
                <a:latin typeface="Century Gothic"/>
                <a:cs typeface="Century Gothic"/>
              </a:rPr>
              <a:t>Keyboard</a:t>
            </a:r>
            <a:r>
              <a:rPr sz="1800" spc="-5" dirty="0">
                <a:latin typeface="Century Gothic"/>
                <a:cs typeface="Century Gothic"/>
              </a:rPr>
              <a:t>;</a:t>
            </a:r>
            <a:endParaRPr sz="1800" dirty="0">
              <a:latin typeface="Century Gothic"/>
              <a:cs typeface="Century Gothic"/>
            </a:endParaRPr>
          </a:p>
          <a:p>
            <a:pPr marL="299085" indent="-287020">
              <a:lnSpc>
                <a:spcPct val="100000"/>
              </a:lnSpc>
              <a:buFont typeface="Arial"/>
              <a:buChar char="•"/>
              <a:tabLst>
                <a:tab pos="299085" algn="l"/>
                <a:tab pos="299720" algn="l"/>
              </a:tabLst>
            </a:pPr>
            <a:r>
              <a:rPr lang="en-US" sz="1800" dirty="0">
                <a:latin typeface="Century Gothic"/>
                <a:cs typeface="Century Gothic"/>
              </a:rPr>
              <a:t>Mouse</a:t>
            </a:r>
            <a:r>
              <a:rPr sz="1800" dirty="0">
                <a:latin typeface="Century Gothic"/>
                <a:cs typeface="Century Gothic"/>
              </a:rPr>
              <a:t>;</a:t>
            </a:r>
          </a:p>
          <a:p>
            <a:pPr marL="59690" marR="3211830">
              <a:lnSpc>
                <a:spcPct val="100000"/>
              </a:lnSpc>
              <a:spcBef>
                <a:spcPts val="985"/>
              </a:spcBef>
            </a:pPr>
            <a:r>
              <a:rPr lang="en-US" sz="2000" dirty="0">
                <a:latin typeface="Century Gothic"/>
                <a:cs typeface="Century Gothic"/>
              </a:rPr>
              <a:t>Software</a:t>
            </a:r>
            <a:r>
              <a:rPr sz="2000" dirty="0">
                <a:latin typeface="Century Gothic"/>
                <a:cs typeface="Century Gothic"/>
              </a:rPr>
              <a:t>:</a:t>
            </a:r>
          </a:p>
          <a:p>
            <a:pPr marL="346075" indent="-287020">
              <a:lnSpc>
                <a:spcPct val="100000"/>
              </a:lnSpc>
              <a:spcBef>
                <a:spcPts val="780"/>
              </a:spcBef>
              <a:buFont typeface="Arial"/>
              <a:buChar char="•"/>
              <a:tabLst>
                <a:tab pos="346075" algn="l"/>
                <a:tab pos="346710" algn="l"/>
              </a:tabLst>
            </a:pPr>
            <a:r>
              <a:rPr sz="1800" dirty="0">
                <a:latin typeface="Century Gothic"/>
                <a:cs typeface="Century Gothic"/>
              </a:rPr>
              <a:t>Microsoft </a:t>
            </a:r>
            <a:r>
              <a:rPr sz="1800" spc="-10" dirty="0">
                <a:latin typeface="Century Gothic"/>
                <a:cs typeface="Century Gothic"/>
              </a:rPr>
              <a:t>Windows </a:t>
            </a:r>
            <a:r>
              <a:rPr sz="1800" dirty="0">
                <a:latin typeface="Century Gothic"/>
                <a:cs typeface="Century Gothic"/>
              </a:rPr>
              <a:t>7 x64</a:t>
            </a:r>
            <a:r>
              <a:rPr sz="1800" spc="25" dirty="0">
                <a:latin typeface="Century Gothic"/>
                <a:cs typeface="Century Gothic"/>
              </a:rPr>
              <a:t> </a:t>
            </a:r>
            <a:r>
              <a:rPr sz="1800" spc="-5" dirty="0">
                <a:latin typeface="Century Gothic"/>
                <a:cs typeface="Century Gothic"/>
              </a:rPr>
              <a:t>Professional;</a:t>
            </a:r>
            <a:endParaRPr sz="1800" dirty="0">
              <a:latin typeface="Century Gothic"/>
              <a:cs typeface="Century Gothic"/>
            </a:endParaRPr>
          </a:p>
          <a:p>
            <a:pPr marL="346075" indent="-287020">
              <a:lnSpc>
                <a:spcPct val="100000"/>
              </a:lnSpc>
              <a:buFont typeface="Arial"/>
              <a:buChar char="•"/>
              <a:tabLst>
                <a:tab pos="346075" algn="l"/>
                <a:tab pos="346710" algn="l"/>
              </a:tabLst>
            </a:pPr>
            <a:r>
              <a:rPr sz="1800" dirty="0">
                <a:latin typeface="Century Gothic"/>
                <a:cs typeface="Century Gothic"/>
              </a:rPr>
              <a:t>Microsoft Office </a:t>
            </a:r>
            <a:r>
              <a:rPr sz="1800" spc="-5" dirty="0">
                <a:latin typeface="Century Gothic"/>
                <a:cs typeface="Century Gothic"/>
              </a:rPr>
              <a:t>2016</a:t>
            </a:r>
            <a:r>
              <a:rPr sz="1800" spc="-50" dirty="0">
                <a:latin typeface="Century Gothic"/>
                <a:cs typeface="Century Gothic"/>
              </a:rPr>
              <a:t> </a:t>
            </a:r>
            <a:r>
              <a:rPr sz="1800" spc="-5" dirty="0">
                <a:latin typeface="Century Gothic"/>
                <a:cs typeface="Century Gothic"/>
              </a:rPr>
              <a:t>Standard;</a:t>
            </a:r>
            <a:endParaRPr sz="1800" dirty="0">
              <a:latin typeface="Century Gothic"/>
              <a:cs typeface="Century Gothic"/>
            </a:endParaRPr>
          </a:p>
          <a:p>
            <a:pPr marL="346075" indent="-287020">
              <a:lnSpc>
                <a:spcPct val="100000"/>
              </a:lnSpc>
              <a:buFont typeface="Arial"/>
              <a:buChar char="•"/>
              <a:tabLst>
                <a:tab pos="346075" algn="l"/>
                <a:tab pos="346710" algn="l"/>
              </a:tabLst>
            </a:pPr>
            <a:r>
              <a:rPr sz="1800" dirty="0">
                <a:latin typeface="Century Gothic"/>
                <a:cs typeface="Century Gothic"/>
              </a:rPr>
              <a:t>Antivirus;</a:t>
            </a:r>
          </a:p>
          <a:p>
            <a:pPr>
              <a:lnSpc>
                <a:spcPct val="100000"/>
              </a:lnSpc>
              <a:spcBef>
                <a:spcPts val="30"/>
              </a:spcBef>
            </a:pPr>
            <a:endParaRPr sz="2950" dirty="0">
              <a:latin typeface="Times New Roman"/>
              <a:cs typeface="Times New Roman"/>
            </a:endParaRPr>
          </a:p>
          <a:p>
            <a:pPr marL="12700" marR="93980">
              <a:lnSpc>
                <a:spcPct val="100000"/>
              </a:lnSpc>
            </a:pPr>
            <a:r>
              <a:rPr lang="en-US" sz="2000" spc="-5" dirty="0">
                <a:latin typeface="Century Gothic"/>
                <a:cs typeface="Century Gothic"/>
              </a:rPr>
              <a:t>Total number of sets </a:t>
            </a:r>
            <a:r>
              <a:rPr sz="2000" dirty="0">
                <a:latin typeface="Century Gothic"/>
                <a:cs typeface="Century Gothic"/>
              </a:rPr>
              <a:t>– </a:t>
            </a:r>
            <a:r>
              <a:rPr sz="2000" spc="-5" dirty="0">
                <a:latin typeface="Century Gothic"/>
                <a:cs typeface="Century Gothic"/>
              </a:rPr>
              <a:t>10</a:t>
            </a:r>
            <a:r>
              <a:rPr sz="2000" dirty="0">
                <a:latin typeface="Century Gothic"/>
                <a:cs typeface="Century Gothic"/>
              </a:rPr>
              <a:t>.  </a:t>
            </a:r>
            <a:r>
              <a:rPr lang="en-US" sz="2000" spc="-5" dirty="0">
                <a:latin typeface="Century Gothic"/>
                <a:cs typeface="Century Gothic"/>
              </a:rPr>
              <a:t>Total cost</a:t>
            </a:r>
            <a:r>
              <a:rPr sz="2000" dirty="0">
                <a:latin typeface="Century Gothic"/>
                <a:cs typeface="Century Gothic"/>
              </a:rPr>
              <a:t> – </a:t>
            </a:r>
            <a:r>
              <a:rPr sz="2000" spc="5" dirty="0">
                <a:latin typeface="Century Gothic"/>
                <a:cs typeface="Century Gothic"/>
              </a:rPr>
              <a:t>596 100</a:t>
            </a:r>
            <a:r>
              <a:rPr sz="2000" spc="-75" dirty="0">
                <a:latin typeface="Century Gothic"/>
                <a:cs typeface="Century Gothic"/>
              </a:rPr>
              <a:t> </a:t>
            </a:r>
            <a:r>
              <a:rPr lang="en-US" sz="2000" spc="-5" dirty="0">
                <a:latin typeface="Century Gothic"/>
                <a:cs typeface="Century Gothic"/>
              </a:rPr>
              <a:t>rubles</a:t>
            </a:r>
            <a:r>
              <a:rPr sz="2000" spc="-5" dirty="0">
                <a:latin typeface="Century Gothic"/>
                <a:cs typeface="Century Gothic"/>
              </a:rPr>
              <a:t>.</a:t>
            </a:r>
            <a:endParaRPr sz="2000" dirty="0">
              <a:latin typeface="Century Gothic"/>
              <a:cs typeface="Century Gothic"/>
            </a:endParaRPr>
          </a:p>
          <a:p>
            <a:pPr marL="12700">
              <a:lnSpc>
                <a:spcPct val="100000"/>
              </a:lnSpc>
            </a:pPr>
            <a:r>
              <a:rPr lang="en-US" sz="2000" dirty="0">
                <a:latin typeface="Century Gothic"/>
                <a:cs typeface="Century Gothic"/>
              </a:rPr>
              <a:t>Number of workstations </a:t>
            </a:r>
            <a:r>
              <a:rPr sz="2000" dirty="0">
                <a:latin typeface="Century Gothic"/>
                <a:cs typeface="Century Gothic"/>
              </a:rPr>
              <a:t>– </a:t>
            </a:r>
            <a:r>
              <a:rPr sz="2000" spc="-5" dirty="0">
                <a:latin typeface="Century Gothic"/>
                <a:cs typeface="Century Gothic"/>
              </a:rPr>
              <a:t>10</a:t>
            </a:r>
            <a:r>
              <a:rPr sz="2000" dirty="0">
                <a:latin typeface="Century Gothic"/>
                <a:cs typeface="Century Gothic"/>
              </a:rPr>
              <a:t>.</a:t>
            </a:r>
          </a:p>
        </p:txBody>
      </p:sp>
      <p:sp>
        <p:nvSpPr>
          <p:cNvPr id="4" name="object 4"/>
          <p:cNvSpPr txBox="1"/>
          <p:nvPr/>
        </p:nvSpPr>
        <p:spPr>
          <a:xfrm>
            <a:off x="6141846" y="705208"/>
            <a:ext cx="5075555" cy="2546851"/>
          </a:xfrm>
          <a:prstGeom prst="rect">
            <a:avLst/>
          </a:prstGeom>
        </p:spPr>
        <p:txBody>
          <a:bodyPr vert="horz" wrap="square" lIns="0" tIns="116840" rIns="0" bIns="0" rtlCol="0">
            <a:spAutoFit/>
          </a:bodyPr>
          <a:lstStyle/>
          <a:p>
            <a:pPr marL="27940">
              <a:lnSpc>
                <a:spcPct val="100000"/>
              </a:lnSpc>
              <a:spcBef>
                <a:spcPts val="920"/>
              </a:spcBef>
            </a:pPr>
            <a:r>
              <a:rPr lang="en-US" sz="2000" dirty="0">
                <a:latin typeface="Century Gothic"/>
                <a:cs typeface="Century Gothic"/>
              </a:rPr>
              <a:t> It was purchased for the project</a:t>
            </a:r>
            <a:r>
              <a:rPr sz="2000" dirty="0">
                <a:latin typeface="Century Gothic"/>
                <a:cs typeface="Century Gothic"/>
              </a:rPr>
              <a:t>:</a:t>
            </a:r>
          </a:p>
          <a:p>
            <a:pPr marL="299085" indent="-287020">
              <a:lnSpc>
                <a:spcPct val="100000"/>
              </a:lnSpc>
              <a:spcBef>
                <a:spcPts val="730"/>
              </a:spcBef>
              <a:buFont typeface="Arial"/>
              <a:buChar char="•"/>
              <a:tabLst>
                <a:tab pos="299085" algn="l"/>
                <a:tab pos="299720" algn="l"/>
              </a:tabLst>
            </a:pPr>
            <a:r>
              <a:rPr lang="en-US" sz="1800" spc="-5" dirty="0">
                <a:latin typeface="Century Gothic"/>
                <a:cs typeface="Century Gothic"/>
              </a:rPr>
              <a:t>Monitor</a:t>
            </a:r>
            <a:r>
              <a:rPr sz="1800" spc="-5" dirty="0">
                <a:latin typeface="Century Gothic"/>
                <a:cs typeface="Century Gothic"/>
              </a:rPr>
              <a:t> </a:t>
            </a:r>
            <a:r>
              <a:rPr sz="1800" spc="-10" dirty="0">
                <a:latin typeface="Century Gothic"/>
                <a:cs typeface="Century Gothic"/>
              </a:rPr>
              <a:t>21,5”</a:t>
            </a:r>
            <a:r>
              <a:rPr sz="1800" spc="10" dirty="0">
                <a:latin typeface="Century Gothic"/>
                <a:cs typeface="Century Gothic"/>
              </a:rPr>
              <a:t> </a:t>
            </a:r>
            <a:r>
              <a:rPr sz="1800" dirty="0">
                <a:latin typeface="Century Gothic"/>
                <a:cs typeface="Century Gothic"/>
              </a:rPr>
              <a:t>FHD;</a:t>
            </a:r>
          </a:p>
          <a:p>
            <a:pPr marL="299085" indent="-287020">
              <a:lnSpc>
                <a:spcPct val="100000"/>
              </a:lnSpc>
              <a:buFont typeface="Arial"/>
              <a:buChar char="•"/>
              <a:tabLst>
                <a:tab pos="299085" algn="l"/>
                <a:tab pos="299720" algn="l"/>
              </a:tabLst>
            </a:pPr>
            <a:r>
              <a:rPr lang="en-US" sz="1800" spc="-5" dirty="0">
                <a:latin typeface="Century Gothic"/>
                <a:cs typeface="Century Gothic"/>
              </a:rPr>
              <a:t>Keyboard</a:t>
            </a:r>
            <a:r>
              <a:rPr sz="1800" spc="-5" dirty="0">
                <a:latin typeface="Century Gothic"/>
                <a:cs typeface="Century Gothic"/>
              </a:rPr>
              <a:t>;</a:t>
            </a:r>
            <a:endParaRPr sz="1800" dirty="0">
              <a:latin typeface="Century Gothic"/>
              <a:cs typeface="Century Gothic"/>
            </a:endParaRPr>
          </a:p>
          <a:p>
            <a:pPr marL="299085" indent="-287020">
              <a:lnSpc>
                <a:spcPct val="100000"/>
              </a:lnSpc>
              <a:buFont typeface="Arial"/>
              <a:buChar char="•"/>
              <a:tabLst>
                <a:tab pos="299085" algn="l"/>
                <a:tab pos="299720" algn="l"/>
              </a:tabLst>
            </a:pPr>
            <a:r>
              <a:rPr lang="en-US" sz="1800" dirty="0">
                <a:latin typeface="Century Gothic"/>
                <a:cs typeface="Century Gothic"/>
              </a:rPr>
              <a:t>Mouse</a:t>
            </a:r>
            <a:r>
              <a:rPr sz="1800" dirty="0">
                <a:latin typeface="Century Gothic"/>
                <a:cs typeface="Century Gothic"/>
              </a:rPr>
              <a:t>;</a:t>
            </a:r>
          </a:p>
          <a:p>
            <a:pPr marL="299085" indent="-287020">
              <a:lnSpc>
                <a:spcPct val="100000"/>
              </a:lnSpc>
              <a:buFont typeface="Arial"/>
              <a:buChar char="•"/>
              <a:tabLst>
                <a:tab pos="299085" algn="l"/>
                <a:tab pos="299720" algn="l"/>
              </a:tabLst>
            </a:pPr>
            <a:r>
              <a:rPr lang="en-US" sz="1800" spc="-5" dirty="0">
                <a:latin typeface="Century Gothic"/>
                <a:cs typeface="Century Gothic"/>
              </a:rPr>
              <a:t>Software ASTER</a:t>
            </a:r>
            <a:endParaRPr sz="1800" dirty="0">
              <a:latin typeface="Century Gothic"/>
              <a:cs typeface="Century Gothic"/>
            </a:endParaRPr>
          </a:p>
          <a:p>
            <a:pPr marL="12700" marR="5080">
              <a:lnSpc>
                <a:spcPct val="100000"/>
              </a:lnSpc>
              <a:spcBef>
                <a:spcPts val="1190"/>
              </a:spcBef>
            </a:pPr>
            <a:r>
              <a:rPr lang="en-US" sz="2000" spc="-5" dirty="0">
                <a:latin typeface="Century Gothic"/>
                <a:cs typeface="Century Gothic"/>
              </a:rPr>
              <a:t>Total number of sets </a:t>
            </a:r>
            <a:r>
              <a:rPr sz="2000" dirty="0">
                <a:latin typeface="Century Gothic"/>
                <a:cs typeface="Century Gothic"/>
              </a:rPr>
              <a:t>– </a:t>
            </a:r>
            <a:r>
              <a:rPr sz="2000" spc="-5" dirty="0">
                <a:latin typeface="Century Gothic"/>
                <a:cs typeface="Century Gothic"/>
              </a:rPr>
              <a:t>10</a:t>
            </a:r>
            <a:r>
              <a:rPr sz="2000" dirty="0">
                <a:latin typeface="Century Gothic"/>
                <a:cs typeface="Century Gothic"/>
              </a:rPr>
              <a:t>. </a:t>
            </a:r>
            <a:endParaRPr lang="en-US" sz="2000" dirty="0">
              <a:latin typeface="Century Gothic"/>
              <a:cs typeface="Century Gothic"/>
            </a:endParaRPr>
          </a:p>
          <a:p>
            <a:pPr marL="12700" marR="5080">
              <a:lnSpc>
                <a:spcPct val="100000"/>
              </a:lnSpc>
              <a:spcBef>
                <a:spcPts val="1190"/>
              </a:spcBef>
            </a:pPr>
            <a:r>
              <a:rPr lang="en-US" sz="2000" dirty="0">
                <a:latin typeface="Century Gothic"/>
                <a:cs typeface="Century Gothic"/>
              </a:rPr>
              <a:t>Additional purchase cost</a:t>
            </a:r>
            <a:r>
              <a:rPr sz="2000" dirty="0">
                <a:latin typeface="Century Gothic"/>
                <a:cs typeface="Century Gothic"/>
              </a:rPr>
              <a:t>– </a:t>
            </a:r>
            <a:r>
              <a:rPr sz="2000" spc="5" dirty="0">
                <a:latin typeface="Century Gothic"/>
                <a:cs typeface="Century Gothic"/>
              </a:rPr>
              <a:t>105 000</a:t>
            </a:r>
            <a:r>
              <a:rPr sz="2000" spc="-80" dirty="0">
                <a:latin typeface="Century Gothic"/>
                <a:cs typeface="Century Gothic"/>
              </a:rPr>
              <a:t> </a:t>
            </a:r>
            <a:r>
              <a:rPr lang="en-US" sz="2000" spc="-5" dirty="0">
                <a:latin typeface="Century Gothic"/>
                <a:cs typeface="Century Gothic"/>
              </a:rPr>
              <a:t>rubles</a:t>
            </a:r>
            <a:r>
              <a:rPr sz="2000" spc="-5" dirty="0">
                <a:latin typeface="Century Gothic"/>
                <a:cs typeface="Century Gothic"/>
              </a:rPr>
              <a:t>.</a:t>
            </a:r>
            <a:endParaRPr sz="2000" dirty="0">
              <a:latin typeface="Century Gothic"/>
              <a:cs typeface="Century Gothic"/>
            </a:endParaRPr>
          </a:p>
        </p:txBody>
      </p:sp>
      <p:sp>
        <p:nvSpPr>
          <p:cNvPr id="5" name="object 5"/>
          <p:cNvSpPr txBox="1"/>
          <p:nvPr/>
        </p:nvSpPr>
        <p:spPr>
          <a:xfrm>
            <a:off x="6494147" y="5868239"/>
            <a:ext cx="4188460" cy="635635"/>
          </a:xfrm>
          <a:prstGeom prst="rect">
            <a:avLst/>
          </a:prstGeom>
        </p:spPr>
        <p:txBody>
          <a:bodyPr vert="horz" wrap="square" lIns="0" tIns="12700" rIns="0" bIns="0" rtlCol="0">
            <a:spAutoFit/>
          </a:bodyPr>
          <a:lstStyle/>
          <a:p>
            <a:pPr marL="12700" marR="5080">
              <a:lnSpc>
                <a:spcPct val="100000"/>
              </a:lnSpc>
              <a:spcBef>
                <a:spcPts val="100"/>
              </a:spcBef>
            </a:pPr>
            <a:r>
              <a:rPr lang="en-US" sz="2000" spc="-5" dirty="0">
                <a:solidFill>
                  <a:srgbClr val="FF0000"/>
                </a:solidFill>
                <a:latin typeface="Century Gothic"/>
                <a:cs typeface="Century Gothic"/>
              </a:rPr>
              <a:t>Total cost </a:t>
            </a:r>
            <a:r>
              <a:rPr sz="2000" dirty="0">
                <a:solidFill>
                  <a:srgbClr val="FF0000"/>
                </a:solidFill>
                <a:latin typeface="Century Gothic"/>
                <a:cs typeface="Century Gothic"/>
              </a:rPr>
              <a:t>– </a:t>
            </a:r>
            <a:r>
              <a:rPr sz="2000" spc="5" dirty="0">
                <a:solidFill>
                  <a:srgbClr val="FF0000"/>
                </a:solidFill>
                <a:latin typeface="Century Gothic"/>
                <a:cs typeface="Century Gothic"/>
              </a:rPr>
              <a:t>701 100</a:t>
            </a:r>
            <a:r>
              <a:rPr sz="2000" spc="-105" dirty="0">
                <a:solidFill>
                  <a:srgbClr val="FF0000"/>
                </a:solidFill>
                <a:latin typeface="Century Gothic"/>
                <a:cs typeface="Century Gothic"/>
              </a:rPr>
              <a:t> </a:t>
            </a:r>
            <a:r>
              <a:rPr lang="en-US" sz="2000" spc="-5" dirty="0">
                <a:solidFill>
                  <a:srgbClr val="FF0000"/>
                </a:solidFill>
                <a:latin typeface="Century Gothic"/>
                <a:cs typeface="Century Gothic"/>
              </a:rPr>
              <a:t>rubles.</a:t>
            </a:r>
            <a:r>
              <a:rPr sz="2000" spc="-5" dirty="0">
                <a:solidFill>
                  <a:srgbClr val="FF0000"/>
                </a:solidFill>
                <a:latin typeface="Century Gothic"/>
                <a:cs typeface="Century Gothic"/>
              </a:rPr>
              <a:t> </a:t>
            </a:r>
            <a:r>
              <a:rPr lang="en-US" sz="2000" dirty="0">
                <a:solidFill>
                  <a:srgbClr val="FF0000"/>
                </a:solidFill>
                <a:latin typeface="Century Gothic"/>
                <a:cs typeface="Century Gothic"/>
              </a:rPr>
              <a:t>Number of workstations </a:t>
            </a:r>
            <a:r>
              <a:rPr sz="2000" dirty="0">
                <a:solidFill>
                  <a:srgbClr val="FF0000"/>
                </a:solidFill>
                <a:latin typeface="Century Gothic"/>
                <a:cs typeface="Century Gothic"/>
              </a:rPr>
              <a:t>– </a:t>
            </a:r>
            <a:r>
              <a:rPr sz="2000" spc="-5" dirty="0">
                <a:solidFill>
                  <a:srgbClr val="FF0000"/>
                </a:solidFill>
                <a:latin typeface="Century Gothic"/>
                <a:cs typeface="Century Gothic"/>
              </a:rPr>
              <a:t>20</a:t>
            </a:r>
            <a:r>
              <a:rPr sz="2000" dirty="0">
                <a:solidFill>
                  <a:srgbClr val="FF0000"/>
                </a:solidFill>
                <a:latin typeface="Century Gothic"/>
                <a:cs typeface="Century Gothic"/>
              </a:rPr>
              <a:t>.</a:t>
            </a:r>
            <a:endParaRPr sz="2000" dirty="0">
              <a:latin typeface="Century Gothic"/>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TotalTime>
  <Words>573</Words>
  <Application>Microsoft Office PowerPoint</Application>
  <PresentationFormat>Широкоэкранный</PresentationFormat>
  <Paragraphs>160</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Century Gothic</vt:lpstr>
      <vt:lpstr>Times New Roman</vt:lpstr>
      <vt:lpstr>Office Theme</vt:lpstr>
      <vt:lpstr>Презентация PowerPoint</vt:lpstr>
      <vt:lpstr>Directions of IT development of JSC “82 SRZ”</vt:lpstr>
      <vt:lpstr>Problems facing the IT department</vt:lpstr>
      <vt:lpstr>Solution options</vt:lpstr>
      <vt:lpstr>Pilot Project Background</vt:lpstr>
      <vt:lpstr>Trial use of the new workstation organization</vt:lpstr>
      <vt:lpstr>Software Market Analysis</vt:lpstr>
      <vt:lpstr>Choosing software for a pilot project</vt:lpstr>
      <vt:lpstr>Procurement composition for the pilot project</vt:lpstr>
      <vt:lpstr>The cost of organizing 2 workstations</vt:lpstr>
      <vt:lpstr>The costs of organizing the workplace</vt:lpstr>
      <vt:lpstr>Accommodation option 12 workplaces</vt:lpstr>
      <vt:lpstr>Saving on workplace organization</vt:lpstr>
      <vt:lpstr>Advantages of using ASTER Software</vt:lpstr>
      <vt:lpstr>Disadvantages of using ASTER Software</vt:lpstr>
      <vt:lpstr>Conclusion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Павел Егошин</dc:creator>
  <cp:lastModifiedBy>Sergey07</cp:lastModifiedBy>
  <cp:revision>29</cp:revision>
  <dcterms:created xsi:type="dcterms:W3CDTF">2019-10-21T13:51:10Z</dcterms:created>
  <dcterms:modified xsi:type="dcterms:W3CDTF">2019-10-21T18:18:07Z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2018-05-29T00:00:00Z</vt:filetime>
  </property>
  <property fmtid="{D5CDD505-2E9C-101B-9397-08002B2CF9AE}" pid="3" name="Creator">
    <vt:lpwstr>Microsoft® PowerPoint® 2016</vt:lpwstr>
  </property>
  <property fmtid="{D5CDD505-2E9C-101B-9397-08002B2CF9AE}" pid="4" name="LastSaved">
    <vt:filetime>2019-10-21T00:00:00Z</vt:filetime>
  </property>
</Properties>
</file>